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34" r:id="rId1"/>
  </p:sldMasterIdLst>
  <p:notesMasterIdLst>
    <p:notesMasterId r:id="rId51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317" r:id="rId14"/>
    <p:sldId id="270" r:id="rId15"/>
    <p:sldId id="271" r:id="rId16"/>
    <p:sldId id="272" r:id="rId17"/>
    <p:sldId id="273" r:id="rId18"/>
    <p:sldId id="274" r:id="rId19"/>
    <p:sldId id="278" r:id="rId20"/>
    <p:sldId id="279" r:id="rId21"/>
    <p:sldId id="280" r:id="rId22"/>
    <p:sldId id="283" r:id="rId23"/>
    <p:sldId id="292" r:id="rId24"/>
    <p:sldId id="321" r:id="rId25"/>
    <p:sldId id="284" r:id="rId26"/>
    <p:sldId id="286" r:id="rId27"/>
    <p:sldId id="287" r:id="rId28"/>
    <p:sldId id="288" r:id="rId29"/>
    <p:sldId id="289" r:id="rId30"/>
    <p:sldId id="291" r:id="rId31"/>
    <p:sldId id="293" r:id="rId32"/>
    <p:sldId id="277" r:id="rId33"/>
    <p:sldId id="294" r:id="rId34"/>
    <p:sldId id="295" r:id="rId35"/>
    <p:sldId id="296" r:id="rId36"/>
    <p:sldId id="315" r:id="rId37"/>
    <p:sldId id="297" r:id="rId38"/>
    <p:sldId id="298" r:id="rId39"/>
    <p:sldId id="312" r:id="rId40"/>
    <p:sldId id="324" r:id="rId41"/>
    <p:sldId id="302" r:id="rId42"/>
    <p:sldId id="299" r:id="rId43"/>
    <p:sldId id="300" r:id="rId44"/>
    <p:sldId id="325" r:id="rId45"/>
    <p:sldId id="326" r:id="rId46"/>
    <p:sldId id="323" r:id="rId47"/>
    <p:sldId id="305" r:id="rId48"/>
    <p:sldId id="322" r:id="rId49"/>
    <p:sldId id="318" r:id="rId5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9" d="100"/>
          <a:sy n="139" d="100"/>
        </p:scale>
        <p:origin x="-120" y="-6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notesMaster" Target="notesMasters/notesMaster1.xml"/><Relationship Id="rId52" Type="http://schemas.openxmlformats.org/officeDocument/2006/relationships/printerSettings" Target="printerSettings/printerSettings1.bin"/><Relationship Id="rId53" Type="http://schemas.openxmlformats.org/officeDocument/2006/relationships/presProps" Target="presProps.xml"/><Relationship Id="rId54" Type="http://schemas.openxmlformats.org/officeDocument/2006/relationships/viewProps" Target="viewProps.xml"/><Relationship Id="rId55" Type="http://schemas.openxmlformats.org/officeDocument/2006/relationships/theme" Target="theme/theme1.xml"/><Relationship Id="rId56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D2AD4378-12BC-9D4E-9A6E-8FC999D92E1D}" type="datetimeFigureOut">
              <a:rPr lang="en-US"/>
              <a:pPr/>
              <a:t>18/12/13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IN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IN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CC03160A-4F41-3F4B-94D7-68B863D5DB5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3048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C053293-E529-CA40-A465-254770A8BF5F}" type="slidenum">
              <a:rPr lang="en-US">
                <a:latin typeface="Calibri" charset="0"/>
              </a:rPr>
              <a:pPr eaLnBrk="1" hangingPunct="1"/>
              <a:t>1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67B7BDD-AF03-C74C-ADFE-474C011E99DD}" type="slidenum">
              <a:rPr lang="en-US">
                <a:latin typeface="Calibri" charset="0"/>
              </a:rPr>
              <a:pPr eaLnBrk="1" hangingPunct="1"/>
              <a:t>37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3/11/2010</a:t>
            </a:r>
            <a:endParaRPr lang="en-IN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N"/>
              <a:t>CNS tuberculosis imaging and surgery</a:t>
            </a:r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CF76C66D-0F36-2744-B648-4CE92A416F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6772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3/11/2010</a:t>
            </a:r>
            <a:endParaRPr lang="en-IN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N"/>
              <a:t>CNS tuberculosis imaging and surgery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1FDC06-4EAF-D24B-8A59-0B4009DD99F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338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3/11/2010</a:t>
            </a:r>
            <a:endParaRPr lang="en-IN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N"/>
              <a:t>CNS tuberculosis imaging and surgery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DA5062-46A4-9B49-9912-A82244C424E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528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3/11/2010</a:t>
            </a:r>
            <a:endParaRPr lang="en-IN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N"/>
              <a:t>CNS tuberculosis imaging and surgery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DE6A47-F26F-9B4A-AB33-E873AC4317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179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3/11/2010</a:t>
            </a:r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N"/>
              <a:t>CNS tuberculosis imaging and surgery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57EB7343-AA7B-4840-A99E-4A196F9384A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2758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3/11/2010</a:t>
            </a:r>
            <a:endParaRPr lang="en-IN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N"/>
              <a:t>CNS tuberculosis imaging and surgery</a:t>
            </a: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FEF536-08CE-4F49-A92B-4A17E8AD743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6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3/11/2010</a:t>
            </a:r>
            <a:endParaRPr lang="en-IN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N"/>
              <a:t>CNS tuberculosis imaging and surgery</a:t>
            </a: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588FE8-5A50-E04E-BC93-181C013A07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238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3/11/2010</a:t>
            </a:r>
            <a:endParaRPr lang="en-IN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N"/>
              <a:t>CNS tuberculosis imaging and surgery</a:t>
            </a: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78BD37-EBF4-2240-B64D-E6D53B56B4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41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3/11/2010</a:t>
            </a:r>
            <a:endParaRPr lang="en-IN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N"/>
              <a:t>CNS tuberculosis imaging and surgery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0CA323-23D4-5040-AE5D-F52B16E4CE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821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3/11/2010</a:t>
            </a:r>
            <a:endParaRPr lang="en-IN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N"/>
              <a:t>CNS tuberculosis imaging and surgery</a:t>
            </a: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794BF9-5B60-6E4E-8C22-4FAA94686E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595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13"/>
          <p:cNvSpPr>
            <a:spLocks/>
          </p:cNvSpPr>
          <p:nvPr/>
        </p:nvSpPr>
        <p:spPr bwMode="auto">
          <a:xfrm rot="420000" flipV="1">
            <a:off x="3165475" y="1108075"/>
            <a:ext cx="5257800" cy="4114800"/>
          </a:xfrm>
          <a:custGeom>
            <a:avLst/>
            <a:gdLst>
              <a:gd name="T0" fmla="*/ 5257800 w 5257800"/>
              <a:gd name="T1" fmla="*/ 2057400 h 4114800"/>
              <a:gd name="T2" fmla="*/ 2628900 w 5257800"/>
              <a:gd name="T3" fmla="*/ 4114800 h 4114800"/>
              <a:gd name="T4" fmla="*/ 0 w 5257800"/>
              <a:gd name="T5" fmla="*/ 2057400 h 4114800"/>
              <a:gd name="T6" fmla="*/ 2628900 w 5257800"/>
              <a:gd name="T7" fmla="*/ 0 h 41148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5257800"/>
              <a:gd name="T13" fmla="*/ 0 h 4114800"/>
              <a:gd name="T14" fmla="*/ 5182784 w 5257800"/>
              <a:gd name="T15" fmla="*/ 4114800 h 41148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257800" h="4114800">
                <a:moveTo>
                  <a:pt x="0" y="0"/>
                </a:moveTo>
                <a:lnTo>
                  <a:pt x="5107774" y="0"/>
                </a:lnTo>
                <a:lnTo>
                  <a:pt x="5257800" y="150026"/>
                </a:lnTo>
                <a:lnTo>
                  <a:pt x="5257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3175" cap="rnd">
            <a:solidFill>
              <a:srgbClr val="C0C0C0"/>
            </a:solidFill>
            <a:round/>
            <a:headEnd/>
            <a:tailEnd/>
          </a:ln>
          <a:effectLst>
            <a:outerShdw blurRad="63500" dist="38500" dir="7500041" sx="98500" sy="100079" kx="99984" algn="tl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6" name="Right Triangle 5"/>
          <p:cNvSpPr>
            <a:spLocks noChangeArrowheads="1"/>
          </p:cNvSpPr>
          <p:nvPr/>
        </p:nvSpPr>
        <p:spPr bwMode="auto"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>
            <a:solidFill>
              <a:srgbClr val="FFFFFF"/>
            </a:solidFill>
            <a:bevel/>
            <a:headEnd/>
            <a:tailEnd/>
          </a:ln>
          <a:effectLst>
            <a:outerShdw blurRad="63500" dist="6350" dir="12899787" algn="tl" rotWithShape="0">
              <a:srgbClr val="000000">
                <a:alpha val="46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3/11/2010</a:t>
            </a:r>
            <a:endParaRPr lang="en-IN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N"/>
              <a:t>CNS tuberculosis imaging and surgery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CAD2187E-5C21-484D-A9FC-C24F0D192E2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7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3/11/2010</a:t>
            </a:r>
            <a:endParaRPr lang="en-IN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IN"/>
              <a:t>CNS tuberculosis imaging and surgery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45C75"/>
                </a:solidFill>
              </a:defRPr>
            </a:lvl1pPr>
          </a:lstStyle>
          <a:p>
            <a:fld id="{4150C68D-4BE8-2346-8A91-EC0294A44F8E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  <p:sldLayoutId id="2147483919" r:id="rId2"/>
    <p:sldLayoutId id="2147483928" r:id="rId3"/>
    <p:sldLayoutId id="2147483920" r:id="rId4"/>
    <p:sldLayoutId id="2147483921" r:id="rId5"/>
    <p:sldLayoutId id="2147483922" r:id="rId6"/>
    <p:sldLayoutId id="2147483923" r:id="rId7"/>
    <p:sldLayoutId id="2147483924" r:id="rId8"/>
    <p:sldLayoutId id="2147483929" r:id="rId9"/>
    <p:sldLayoutId id="2147483925" r:id="rId10"/>
    <p:sldLayoutId id="2147483926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charset="0"/>
        <a:buChar char=""/>
        <a:defRPr sz="26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charset="0"/>
        <a:buChar char="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charset="0"/>
        <a:buChar char=""/>
        <a:defRPr sz="21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charset="0"/>
        <a:buChar char="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charset="0"/>
        <a:buChar char="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3" Type="http://schemas.openxmlformats.org/officeDocument/2006/relationships/image" Target="../media/image15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67544" y="1268760"/>
            <a:ext cx="7851775" cy="18288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en-US" sz="4400" dirty="0" smtClean="0">
                <a:latin typeface="+mj-lt"/>
                <a:ea typeface="+mj-ea"/>
                <a:cs typeface="+mj-cs"/>
              </a:rPr>
              <a:t>CNS TUBERCULOSIS IMAGING AND SURGERY</a:t>
            </a:r>
            <a:endParaRPr lang="en-IN" sz="44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Pathology (tuberculoma)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nstantia" charset="0"/>
              </a:rPr>
              <a:t>Tuberculoma ( classical lesion)</a:t>
            </a:r>
          </a:p>
          <a:p>
            <a:pPr eaLnBrk="1" hangingPunct="1"/>
            <a:r>
              <a:rPr lang="en-US">
                <a:latin typeface="Constantia" charset="0"/>
              </a:rPr>
              <a:t>Tuberculoma en plaque</a:t>
            </a:r>
          </a:p>
          <a:p>
            <a:pPr eaLnBrk="1" hangingPunct="1"/>
            <a:r>
              <a:rPr lang="en-US">
                <a:latin typeface="Constantia" charset="0"/>
              </a:rPr>
              <a:t>Tuberculous abscess</a:t>
            </a:r>
          </a:p>
          <a:p>
            <a:pPr eaLnBrk="1" hangingPunct="1"/>
            <a:r>
              <a:rPr lang="en-US">
                <a:latin typeface="Constantia" charset="0"/>
              </a:rPr>
              <a:t>Cystic tuberculoma</a:t>
            </a:r>
          </a:p>
          <a:p>
            <a:pPr eaLnBrk="1" hangingPunct="1"/>
            <a:r>
              <a:rPr lang="en-US">
                <a:latin typeface="Constantia" charset="0"/>
              </a:rPr>
              <a:t>Multiple grape like tuberculoma</a:t>
            </a:r>
          </a:p>
          <a:p>
            <a:pPr eaLnBrk="1" hangingPunct="1"/>
            <a:r>
              <a:rPr lang="en-US">
                <a:latin typeface="Constantia" charset="0"/>
              </a:rPr>
              <a:t>Microtuberculoma </a:t>
            </a:r>
          </a:p>
          <a:p>
            <a:pPr eaLnBrk="1" hangingPunct="1"/>
            <a:r>
              <a:rPr lang="en-US">
                <a:latin typeface="Constantia" charset="0"/>
              </a:rPr>
              <a:t>Calcified tuberculoma</a:t>
            </a:r>
          </a:p>
          <a:p>
            <a:pPr eaLnBrk="1" hangingPunct="1"/>
            <a:r>
              <a:rPr lang="en-US">
                <a:latin typeface="Constantia" charset="0"/>
              </a:rPr>
              <a:t>Tuberculous encephalopathy</a:t>
            </a:r>
          </a:p>
          <a:p>
            <a:pPr eaLnBrk="1" hangingPunct="1"/>
            <a:endParaRPr lang="en-US">
              <a:latin typeface="Constantia" charset="0"/>
            </a:endParaRPr>
          </a:p>
        </p:txBody>
      </p:sp>
      <p:sp>
        <p:nvSpPr>
          <p:cNvPr id="19459" name="Date Placeholder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3/11/2010</a:t>
            </a:r>
            <a:endParaRPr lang="en-IN"/>
          </a:p>
        </p:txBody>
      </p:sp>
      <p:sp>
        <p:nvSpPr>
          <p:cNvPr id="19460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3429000" y="6408738"/>
            <a:ext cx="33020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IN"/>
              <a:t>CNS tuberculosis imaging and surgery</a:t>
            </a:r>
          </a:p>
        </p:txBody>
      </p:sp>
      <p:sp>
        <p:nvSpPr>
          <p:cNvPr id="1434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C0ACA5F-359F-2D47-AE4E-ED83F043BA2D}" type="slidenum">
              <a:rPr lang="en-US">
                <a:solidFill>
                  <a:srgbClr val="045C75"/>
                </a:solidFill>
              </a:rPr>
              <a:pPr eaLnBrk="1" hangingPunct="1"/>
              <a:t>10</a:t>
            </a:fld>
            <a:endParaRPr lang="en-US">
              <a:solidFill>
                <a:srgbClr val="045C75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Pathology (tuberculoma)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r-FR">
                <a:latin typeface="Constantia" charset="0"/>
              </a:rPr>
              <a:t>Dastur  described six main types</a:t>
            </a:r>
          </a:p>
          <a:p>
            <a:pPr lvl="2" eaLnBrk="1" hangingPunct="1"/>
            <a:r>
              <a:rPr lang="en-US">
                <a:latin typeface="Constantia" charset="0"/>
              </a:rPr>
              <a:t>Parenchymal changes.</a:t>
            </a:r>
          </a:p>
          <a:p>
            <a:pPr lvl="2" eaLnBrk="1" hangingPunct="1"/>
            <a:endParaRPr lang="en-US">
              <a:latin typeface="Constantia" charset="0"/>
            </a:endParaRPr>
          </a:p>
          <a:p>
            <a:pPr lvl="4" eaLnBrk="1" hangingPunct="1"/>
            <a:r>
              <a:rPr lang="en-US" sz="1800">
                <a:latin typeface="Constantia" charset="0"/>
              </a:rPr>
              <a:t>(1) Ventriculitis</a:t>
            </a:r>
          </a:p>
          <a:p>
            <a:pPr lvl="4" eaLnBrk="1" hangingPunct="1"/>
            <a:r>
              <a:rPr lang="en-US" sz="1800">
                <a:latin typeface="Constantia" charset="0"/>
              </a:rPr>
              <a:t>(2) Border-zone encephalitis</a:t>
            </a:r>
          </a:p>
          <a:p>
            <a:pPr lvl="4" eaLnBrk="1" hangingPunct="1"/>
            <a:r>
              <a:rPr lang="en-US" sz="1800">
                <a:latin typeface="Constantia" charset="0"/>
              </a:rPr>
              <a:t>(3) Infarction</a:t>
            </a:r>
          </a:p>
          <a:p>
            <a:pPr lvl="4" eaLnBrk="1" hangingPunct="1"/>
            <a:r>
              <a:rPr lang="en-US" sz="1800">
                <a:latin typeface="Constantia" charset="0"/>
              </a:rPr>
              <a:t>(4) Internal hydrocephalus</a:t>
            </a:r>
          </a:p>
          <a:p>
            <a:pPr lvl="4" eaLnBrk="1" hangingPunct="1"/>
            <a:r>
              <a:rPr lang="en-US" sz="1800">
                <a:latin typeface="Constantia" charset="0"/>
              </a:rPr>
              <a:t>(5) Diffuse oedema</a:t>
            </a:r>
          </a:p>
          <a:p>
            <a:pPr lvl="4" eaLnBrk="1" hangingPunct="1"/>
            <a:r>
              <a:rPr lang="en-US" sz="1800">
                <a:latin typeface="Constantia" charset="0"/>
              </a:rPr>
              <a:t>(6) Tuberculoma</a:t>
            </a:r>
          </a:p>
          <a:p>
            <a:pPr eaLnBrk="1" hangingPunct="1"/>
            <a:endParaRPr lang="en-US">
              <a:latin typeface="Constantia" charset="0"/>
            </a:endParaRPr>
          </a:p>
        </p:txBody>
      </p:sp>
      <p:sp>
        <p:nvSpPr>
          <p:cNvPr id="20483" name="Date Placeholder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3/11/2010</a:t>
            </a:r>
            <a:endParaRPr lang="en-IN"/>
          </a:p>
        </p:txBody>
      </p:sp>
      <p:sp>
        <p:nvSpPr>
          <p:cNvPr id="20484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3357563" y="6408738"/>
            <a:ext cx="3373437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IN"/>
              <a:t>CNS tuberculosis imaging and surgery</a:t>
            </a:r>
          </a:p>
        </p:txBody>
      </p:sp>
      <p:sp>
        <p:nvSpPr>
          <p:cNvPr id="15366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5EB3C2C-B2C3-4040-ACB6-C7AA3A8C74AF}" type="slidenum">
              <a:rPr lang="en-US">
                <a:solidFill>
                  <a:srgbClr val="045C75"/>
                </a:solidFill>
              </a:rPr>
              <a:pPr eaLnBrk="1" hangingPunct="1"/>
              <a:t>11</a:t>
            </a:fld>
            <a:endParaRPr lang="en-US">
              <a:solidFill>
                <a:srgbClr val="045C75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Pathology (meningeal)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nstantia" charset="0"/>
              </a:rPr>
              <a:t>Classically Commonest in 6m – 3 years</a:t>
            </a:r>
          </a:p>
          <a:p>
            <a:pPr eaLnBrk="1" hangingPunct="1"/>
            <a:r>
              <a:rPr lang="en-US">
                <a:latin typeface="Constantia" charset="0"/>
              </a:rPr>
              <a:t>Now adults 50% </a:t>
            </a:r>
          </a:p>
          <a:p>
            <a:pPr eaLnBrk="1" hangingPunct="1"/>
            <a:r>
              <a:rPr lang="en-US">
                <a:latin typeface="Constantia" charset="0"/>
              </a:rPr>
              <a:t>Thick exudate encasing nerves, vessels</a:t>
            </a:r>
          </a:p>
          <a:p>
            <a:pPr eaLnBrk="1" hangingPunct="1"/>
            <a:r>
              <a:rPr lang="en-US">
                <a:latin typeface="Constantia" charset="0"/>
              </a:rPr>
              <a:t>HCP, tuberculoma, arachnoiditis</a:t>
            </a:r>
          </a:p>
          <a:p>
            <a:pPr eaLnBrk="1" hangingPunct="1"/>
            <a:r>
              <a:rPr lang="en-US">
                <a:latin typeface="Constantia" charset="0"/>
              </a:rPr>
              <a:t>Diffuse perivasculitis</a:t>
            </a:r>
          </a:p>
          <a:p>
            <a:pPr eaLnBrk="1" hangingPunct="1"/>
            <a:r>
              <a:rPr lang="en-US">
                <a:latin typeface="Constantia" charset="0"/>
              </a:rPr>
              <a:t>Infarcts </a:t>
            </a:r>
          </a:p>
          <a:p>
            <a:pPr eaLnBrk="1" hangingPunct="1"/>
            <a:r>
              <a:rPr lang="en-US">
                <a:latin typeface="Constantia" charset="0"/>
              </a:rPr>
              <a:t>Pachymeningitis </a:t>
            </a:r>
          </a:p>
          <a:p>
            <a:pPr eaLnBrk="1" hangingPunct="1"/>
            <a:endParaRPr lang="en-US">
              <a:latin typeface="Constantia" charset="0"/>
            </a:endParaRPr>
          </a:p>
        </p:txBody>
      </p:sp>
      <p:sp>
        <p:nvSpPr>
          <p:cNvPr id="21507" name="Date Placeholder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3/11/2010</a:t>
            </a:r>
            <a:endParaRPr lang="en-IN"/>
          </a:p>
        </p:txBody>
      </p:sp>
      <p:sp>
        <p:nvSpPr>
          <p:cNvPr id="21508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3786188" y="6408738"/>
            <a:ext cx="2944812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IN"/>
              <a:t>CNS tuberculosis imaging and surgery</a:t>
            </a:r>
          </a:p>
        </p:txBody>
      </p:sp>
      <p:sp>
        <p:nvSpPr>
          <p:cNvPr id="16390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E727E8D-230F-214C-B317-AED592F38469}" type="slidenum">
              <a:rPr lang="en-US">
                <a:solidFill>
                  <a:srgbClr val="045C75"/>
                </a:solidFill>
              </a:rPr>
              <a:pPr eaLnBrk="1" hangingPunct="1"/>
              <a:t>12</a:t>
            </a:fld>
            <a:endParaRPr lang="en-US">
              <a:solidFill>
                <a:srgbClr val="045C75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Diagnosis 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nstantia" charset="0"/>
              </a:rPr>
              <a:t>Montoux test</a:t>
            </a:r>
          </a:p>
          <a:p>
            <a:pPr eaLnBrk="1" hangingPunct="1"/>
            <a:r>
              <a:rPr lang="en-US">
                <a:latin typeface="Constantia" charset="0"/>
              </a:rPr>
              <a:t>Hb/ ESR</a:t>
            </a:r>
          </a:p>
          <a:p>
            <a:pPr eaLnBrk="1" hangingPunct="1"/>
            <a:r>
              <a:rPr lang="en-US">
                <a:latin typeface="Constantia" charset="0"/>
              </a:rPr>
              <a:t>CXR</a:t>
            </a:r>
          </a:p>
          <a:p>
            <a:pPr eaLnBrk="1" hangingPunct="1"/>
            <a:r>
              <a:rPr lang="en-US">
                <a:latin typeface="Constantia" charset="0"/>
              </a:rPr>
              <a:t>ELISA </a:t>
            </a:r>
          </a:p>
          <a:p>
            <a:pPr eaLnBrk="1" hangingPunct="1"/>
            <a:r>
              <a:rPr lang="en-US">
                <a:latin typeface="Constantia" charset="0"/>
              </a:rPr>
              <a:t>CSF </a:t>
            </a:r>
          </a:p>
          <a:p>
            <a:pPr eaLnBrk="1" hangingPunct="1"/>
            <a:r>
              <a:rPr lang="en-US">
                <a:latin typeface="Constantia" charset="0"/>
              </a:rPr>
              <a:t>PCR</a:t>
            </a:r>
          </a:p>
          <a:p>
            <a:pPr eaLnBrk="1" hangingPunct="1"/>
            <a:r>
              <a:rPr lang="en-US">
                <a:latin typeface="Constantia" charset="0"/>
              </a:rPr>
              <a:t>Imaging </a:t>
            </a:r>
          </a:p>
          <a:p>
            <a:pPr eaLnBrk="1" hangingPunct="1"/>
            <a:r>
              <a:rPr lang="en-US">
                <a:latin typeface="Constantia" charset="0"/>
              </a:rPr>
              <a:t>Biopsy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3/11/2010</a:t>
            </a:r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N"/>
              <a:t>CNS tuberculosis imaging and surgery</a:t>
            </a:r>
          </a:p>
        </p:txBody>
      </p:sp>
      <p:sp>
        <p:nvSpPr>
          <p:cNvPr id="1741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1ADB6E7-7E71-3044-A92A-787A3FCD72A4}" type="slidenum">
              <a:rPr lang="en-US">
                <a:solidFill>
                  <a:srgbClr val="045C75"/>
                </a:solidFill>
              </a:rPr>
              <a:pPr eaLnBrk="1" hangingPunct="1"/>
              <a:t>13</a:t>
            </a:fld>
            <a:endParaRPr lang="en-US">
              <a:solidFill>
                <a:srgbClr val="045C75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Imaging 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nstantia" charset="0"/>
              </a:rPr>
              <a:t>X ray</a:t>
            </a:r>
          </a:p>
          <a:p>
            <a:pPr eaLnBrk="1" hangingPunct="1"/>
            <a:r>
              <a:rPr lang="en-US">
                <a:latin typeface="Constantia" charset="0"/>
              </a:rPr>
              <a:t>Angiography 	    of historical significance</a:t>
            </a:r>
          </a:p>
          <a:p>
            <a:pPr eaLnBrk="1" hangingPunct="1"/>
            <a:r>
              <a:rPr lang="en-US">
                <a:latin typeface="Constantia" charset="0"/>
              </a:rPr>
              <a:t>CT</a:t>
            </a:r>
          </a:p>
          <a:p>
            <a:pPr eaLnBrk="1" hangingPunct="1"/>
            <a:r>
              <a:rPr lang="en-US">
                <a:latin typeface="Constantia" charset="0"/>
              </a:rPr>
              <a:t>MRI</a:t>
            </a:r>
          </a:p>
          <a:p>
            <a:pPr eaLnBrk="1" hangingPunct="1"/>
            <a:endParaRPr lang="en-US">
              <a:latin typeface="Constantia" charset="0"/>
            </a:endParaRPr>
          </a:p>
        </p:txBody>
      </p:sp>
      <p:sp>
        <p:nvSpPr>
          <p:cNvPr id="22531" name="Date Placeholder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3/11/2010</a:t>
            </a:r>
            <a:endParaRPr lang="en-IN"/>
          </a:p>
        </p:txBody>
      </p:sp>
      <p:sp>
        <p:nvSpPr>
          <p:cNvPr id="22532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3286125" y="6408738"/>
            <a:ext cx="3444875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IN"/>
              <a:t>CNS tuberculosis imaging and surgery</a:t>
            </a:r>
          </a:p>
        </p:txBody>
      </p:sp>
      <p:sp>
        <p:nvSpPr>
          <p:cNvPr id="1843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06BFE5C-1E35-C146-874F-2553B63053DA}" type="slidenum">
              <a:rPr lang="en-US">
                <a:solidFill>
                  <a:srgbClr val="045C75"/>
                </a:solidFill>
              </a:rPr>
              <a:pPr eaLnBrk="1" hangingPunct="1"/>
              <a:t>14</a:t>
            </a:fld>
            <a:endParaRPr lang="en-US">
              <a:solidFill>
                <a:srgbClr val="045C75"/>
              </a:solidFill>
            </a:endParaRPr>
          </a:p>
        </p:txBody>
      </p:sp>
      <p:sp>
        <p:nvSpPr>
          <p:cNvPr id="7" name="Right Brace 6"/>
          <p:cNvSpPr/>
          <p:nvPr/>
        </p:nvSpPr>
        <p:spPr>
          <a:xfrm>
            <a:off x="3143250" y="1857375"/>
            <a:ext cx="260350" cy="100012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Imaging 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nstantia" charset="0"/>
              </a:rPr>
              <a:t>Tuberculoma </a:t>
            </a:r>
          </a:p>
          <a:p>
            <a:pPr lvl="2" eaLnBrk="1" hangingPunct="1"/>
            <a:r>
              <a:rPr lang="en-US">
                <a:latin typeface="Constantia" charset="0"/>
              </a:rPr>
              <a:t>Typically cortical and subcortical</a:t>
            </a:r>
          </a:p>
          <a:p>
            <a:pPr lvl="2" eaLnBrk="1" hangingPunct="1"/>
            <a:r>
              <a:rPr lang="en-US">
                <a:latin typeface="Constantia" charset="0"/>
              </a:rPr>
              <a:t>Multiple in 10-35%</a:t>
            </a:r>
          </a:p>
          <a:p>
            <a:pPr lvl="2" eaLnBrk="1" hangingPunct="1"/>
            <a:r>
              <a:rPr lang="en-US">
                <a:latin typeface="Constantia" charset="0"/>
              </a:rPr>
              <a:t>Milliary rare ( children)</a:t>
            </a:r>
          </a:p>
          <a:p>
            <a:pPr eaLnBrk="1" hangingPunct="1"/>
            <a:r>
              <a:rPr lang="en-US">
                <a:latin typeface="Constantia" charset="0"/>
              </a:rPr>
              <a:t>Meningitis (commonest form of CNS TB)</a:t>
            </a:r>
          </a:p>
          <a:p>
            <a:pPr lvl="2" eaLnBrk="1" hangingPunct="1"/>
            <a:r>
              <a:rPr lang="en-US">
                <a:latin typeface="Constantia" charset="0"/>
              </a:rPr>
              <a:t>Isolated meningitis is rare (5% in children)</a:t>
            </a:r>
          </a:p>
          <a:p>
            <a:pPr lvl="2" eaLnBrk="1" hangingPunct="1"/>
            <a:r>
              <a:rPr lang="en-US">
                <a:latin typeface="Constantia" charset="0"/>
              </a:rPr>
              <a:t>Basal cisterns</a:t>
            </a:r>
          </a:p>
        </p:txBody>
      </p:sp>
      <p:sp>
        <p:nvSpPr>
          <p:cNvPr id="23555" name="Date Placeholder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3/11/2010</a:t>
            </a:r>
            <a:endParaRPr lang="en-IN"/>
          </a:p>
        </p:txBody>
      </p:sp>
      <p:sp>
        <p:nvSpPr>
          <p:cNvPr id="23556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3500438" y="6408738"/>
            <a:ext cx="3230562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IN"/>
              <a:t>CNS tuberculosis imaging and surgery</a:t>
            </a:r>
          </a:p>
        </p:txBody>
      </p:sp>
      <p:sp>
        <p:nvSpPr>
          <p:cNvPr id="1946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85B4BA3-E13F-374B-86FE-D782B3F128FB}" type="slidenum">
              <a:rPr lang="en-US">
                <a:solidFill>
                  <a:srgbClr val="045C75"/>
                </a:solidFill>
              </a:rPr>
              <a:pPr eaLnBrk="1" hangingPunct="1"/>
              <a:t>15</a:t>
            </a:fld>
            <a:endParaRPr lang="en-US">
              <a:solidFill>
                <a:srgbClr val="045C75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Imaging (CT tuberculoma)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Wingdings 3"/>
              <a:buChar char=""/>
              <a:defRPr/>
            </a:pPr>
            <a:r>
              <a:rPr lang="en-US" dirty="0" err="1" smtClean="0">
                <a:ea typeface="+mn-ea"/>
                <a:cs typeface="+mn-cs"/>
              </a:rPr>
              <a:t>Cerebritis</a:t>
            </a:r>
            <a:r>
              <a:rPr lang="en-US" dirty="0" smtClean="0">
                <a:ea typeface="+mn-ea"/>
                <a:cs typeface="+mn-cs"/>
              </a:rPr>
              <a:t>: </a:t>
            </a:r>
            <a:r>
              <a:rPr lang="en-US" dirty="0" err="1" smtClean="0">
                <a:ea typeface="+mn-ea"/>
                <a:cs typeface="+mn-cs"/>
              </a:rPr>
              <a:t>hypodense</a:t>
            </a:r>
            <a:r>
              <a:rPr lang="en-US" dirty="0" smtClean="0">
                <a:ea typeface="+mn-ea"/>
                <a:cs typeface="+mn-cs"/>
              </a:rPr>
              <a:t> areas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Wingdings 3"/>
              <a:buChar char=""/>
              <a:defRPr/>
            </a:pPr>
            <a:r>
              <a:rPr lang="en-US" dirty="0" err="1" smtClean="0">
                <a:ea typeface="+mn-ea"/>
                <a:cs typeface="+mn-cs"/>
              </a:rPr>
              <a:t>Perilesional</a:t>
            </a:r>
            <a:r>
              <a:rPr lang="en-US" dirty="0" smtClean="0">
                <a:ea typeface="+mn-ea"/>
                <a:cs typeface="+mn-cs"/>
              </a:rPr>
              <a:t> </a:t>
            </a:r>
            <a:r>
              <a:rPr lang="en-US" dirty="0" err="1" smtClean="0">
                <a:ea typeface="+mn-ea"/>
                <a:cs typeface="+mn-cs"/>
              </a:rPr>
              <a:t>oedema</a:t>
            </a:r>
            <a:r>
              <a:rPr lang="en-US" dirty="0" smtClean="0">
                <a:ea typeface="+mn-ea"/>
                <a:cs typeface="+mn-cs"/>
              </a:rPr>
              <a:t> out of proportion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Early tuberculoma: </a:t>
            </a:r>
            <a:r>
              <a:rPr lang="en-US" dirty="0" err="1" smtClean="0">
                <a:ea typeface="+mn-ea"/>
                <a:cs typeface="+mn-cs"/>
              </a:rPr>
              <a:t>iso</a:t>
            </a:r>
            <a:r>
              <a:rPr lang="en-US" dirty="0" smtClean="0">
                <a:ea typeface="+mn-ea"/>
                <a:cs typeface="+mn-cs"/>
              </a:rPr>
              <a:t> to slightly hyper dense , ring enhancement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Evolved : well delineated ring enhancing mass, target sign (central enhancement or calcification)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Healed: often calcify 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Manifestations </a:t>
            </a:r>
          </a:p>
          <a:p>
            <a:pPr marL="859536" lvl="2" indent="-246888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 smtClean="0">
                <a:ea typeface="+mn-ea"/>
              </a:rPr>
              <a:t>Small disc/ rings</a:t>
            </a:r>
          </a:p>
          <a:p>
            <a:pPr marL="859536" lvl="2" indent="-246888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 smtClean="0">
                <a:ea typeface="+mn-ea"/>
              </a:rPr>
              <a:t>Large rings with central </a:t>
            </a:r>
            <a:r>
              <a:rPr lang="en-US" dirty="0" err="1" smtClean="0">
                <a:ea typeface="+mn-ea"/>
              </a:rPr>
              <a:t>lucency</a:t>
            </a:r>
            <a:endParaRPr lang="en-US" dirty="0" smtClean="0">
              <a:ea typeface="+mn-ea"/>
            </a:endParaRPr>
          </a:p>
          <a:p>
            <a:pPr marL="859536" lvl="2" indent="-246888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 smtClean="0">
                <a:ea typeface="+mn-ea"/>
              </a:rPr>
              <a:t>Large nodular mass with irregular outline</a:t>
            </a:r>
          </a:p>
          <a:p>
            <a:pPr marL="859536" lvl="2" indent="-246888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 smtClean="0">
                <a:ea typeface="+mn-ea"/>
              </a:rPr>
              <a:t>Multiple lesions in 15-20%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Wingdings 3"/>
              <a:buChar char=""/>
              <a:defRPr/>
            </a:pPr>
            <a:endParaRPr lang="en-IN" dirty="0">
              <a:ea typeface="+mn-ea"/>
              <a:cs typeface="+mn-cs"/>
            </a:endParaRPr>
          </a:p>
        </p:txBody>
      </p:sp>
      <p:sp>
        <p:nvSpPr>
          <p:cNvPr id="24579" name="Date Placeholder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3/11/2010</a:t>
            </a:r>
            <a:endParaRPr lang="en-IN"/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3429000" y="6408738"/>
            <a:ext cx="33020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IN"/>
              <a:t>CNS tuberculosis imaging and surgery</a:t>
            </a:r>
          </a:p>
        </p:txBody>
      </p:sp>
      <p:sp>
        <p:nvSpPr>
          <p:cNvPr id="2048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9B039FA-8C73-054C-9BC2-F22B07CB0657}" type="slidenum">
              <a:rPr lang="en-US">
                <a:solidFill>
                  <a:srgbClr val="045C75"/>
                </a:solidFill>
              </a:rPr>
              <a:pPr eaLnBrk="1" hangingPunct="1"/>
              <a:t>16</a:t>
            </a:fld>
            <a:endParaRPr lang="en-US">
              <a:solidFill>
                <a:srgbClr val="045C75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  <p:sp>
        <p:nvSpPr>
          <p:cNvPr id="25603" name="Date Placeholder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3/11/2010</a:t>
            </a:r>
            <a:endParaRPr lang="en-IN"/>
          </a:p>
        </p:txBody>
      </p:sp>
      <p:sp>
        <p:nvSpPr>
          <p:cNvPr id="25604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3500438" y="6408738"/>
            <a:ext cx="3230562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IN"/>
              <a:t>CNS tuberculosis imaging and surgery</a:t>
            </a:r>
          </a:p>
        </p:txBody>
      </p:sp>
      <p:sp>
        <p:nvSpPr>
          <p:cNvPr id="21509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BF55B83-46CD-B14A-AD97-A112FA5F902D}" type="slidenum">
              <a:rPr lang="en-US">
                <a:solidFill>
                  <a:srgbClr val="045C75"/>
                </a:solidFill>
              </a:rPr>
              <a:pPr eaLnBrk="1" hangingPunct="1"/>
              <a:t>17</a:t>
            </a:fld>
            <a:endParaRPr lang="en-US">
              <a:solidFill>
                <a:srgbClr val="045C75"/>
              </a:solidFill>
            </a:endParaRPr>
          </a:p>
        </p:txBody>
      </p:sp>
      <p:sp>
        <p:nvSpPr>
          <p:cNvPr id="21510" name="TextBox 7"/>
          <p:cNvSpPr txBox="1">
            <a:spLocks noChangeArrowheads="1"/>
          </p:cNvSpPr>
          <p:nvPr/>
        </p:nvSpPr>
        <p:spPr bwMode="auto">
          <a:xfrm>
            <a:off x="5357813" y="2571750"/>
            <a:ext cx="3643312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 eaLnBrk="1" hangingPunct="1"/>
            <a:r>
              <a:rPr lang="en-US" sz="1600">
                <a:latin typeface="Lucida Sans Unicode" charset="0"/>
              </a:rPr>
              <a:t>Caseating tuberculosis granuloma involving the right frontal lobe. CECT shows a rim-enhancing lesion in the right frontal lobe consistent with a caseating tuberculosis granuloma</a:t>
            </a:r>
          </a:p>
        </p:txBody>
      </p:sp>
      <p:sp>
        <p:nvSpPr>
          <p:cNvPr id="21511" name="Content Placeholder 10"/>
          <p:cNvSpPr>
            <a:spLocks noGrp="1"/>
          </p:cNvSpPr>
          <p:nvPr>
            <p:ph idx="1"/>
          </p:nvPr>
        </p:nvSpPr>
        <p:spPr>
          <a:xfrm>
            <a:off x="457200" y="1935163"/>
            <a:ext cx="5329238" cy="2636837"/>
          </a:xfrm>
        </p:spPr>
        <p:txBody>
          <a:bodyPr/>
          <a:lstStyle/>
          <a:p>
            <a:endParaRPr lang="en-US">
              <a:latin typeface="Constantia" charset="0"/>
            </a:endParaRPr>
          </a:p>
        </p:txBody>
      </p:sp>
      <p:pic>
        <p:nvPicPr>
          <p:cNvPr id="21512" name="Picture 12" descr="C:\Users\ribhav\Desktop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857375"/>
            <a:ext cx="4929187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  <p:sp>
        <p:nvSpPr>
          <p:cNvPr id="26627" name="Date Placeholder 7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3/11/2010</a:t>
            </a:r>
            <a:endParaRPr lang="en-IN"/>
          </a:p>
        </p:txBody>
      </p:sp>
      <p:sp>
        <p:nvSpPr>
          <p:cNvPr id="26628" name="Footer Placeholder 9"/>
          <p:cNvSpPr>
            <a:spLocks noGrp="1"/>
          </p:cNvSpPr>
          <p:nvPr>
            <p:ph type="ftr" sz="quarter" idx="11"/>
          </p:nvPr>
        </p:nvSpPr>
        <p:spPr bwMode="auto">
          <a:xfrm>
            <a:off x="3429000" y="6408738"/>
            <a:ext cx="33020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IN"/>
              <a:t>CNS tuberculosis imaging and surgery</a:t>
            </a:r>
          </a:p>
        </p:txBody>
      </p:sp>
      <p:sp>
        <p:nvSpPr>
          <p:cNvPr id="22533" name="Slide Number Placeholder 8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2E9DBFB-7313-5F43-936B-FC645165138F}" type="slidenum">
              <a:rPr lang="en-US">
                <a:solidFill>
                  <a:srgbClr val="045C75"/>
                </a:solidFill>
              </a:rPr>
              <a:pPr eaLnBrk="1" hangingPunct="1"/>
              <a:t>18</a:t>
            </a:fld>
            <a:endParaRPr lang="en-US">
              <a:solidFill>
                <a:srgbClr val="045C75"/>
              </a:solidFill>
            </a:endParaRPr>
          </a:p>
        </p:txBody>
      </p:sp>
      <p:pic>
        <p:nvPicPr>
          <p:cNvPr id="2253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071688"/>
            <a:ext cx="2643188" cy="272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Content Placeholder 3" descr="abscess-fig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2071688"/>
            <a:ext cx="3000375" cy="297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Imaging (MRI tuberculoma)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nstantia" charset="0"/>
              </a:rPr>
              <a:t>T1 : isointence</a:t>
            </a:r>
          </a:p>
          <a:p>
            <a:pPr eaLnBrk="1" hangingPunct="1"/>
            <a:r>
              <a:rPr lang="en-US">
                <a:latin typeface="Constantia" charset="0"/>
              </a:rPr>
              <a:t>T2:  central hyper with hypo ring </a:t>
            </a:r>
          </a:p>
          <a:p>
            <a:pPr eaLnBrk="1" hangingPunct="1"/>
            <a:r>
              <a:rPr lang="en-US">
                <a:latin typeface="Constantia" charset="0"/>
              </a:rPr>
              <a:t>Marked thin rim enhancement</a:t>
            </a:r>
          </a:p>
          <a:p>
            <a:pPr eaLnBrk="1" hangingPunct="1"/>
            <a:r>
              <a:rPr lang="en-US">
                <a:latin typeface="Constantia" charset="0"/>
              </a:rPr>
              <a:t>Hypo on T2: fibrosis, gliosis, macrophage infiltration</a:t>
            </a:r>
          </a:p>
          <a:p>
            <a:pPr eaLnBrk="1" hangingPunct="1"/>
            <a:endParaRPr lang="en-US">
              <a:latin typeface="Constantia" charset="0"/>
            </a:endParaRPr>
          </a:p>
          <a:p>
            <a:pPr lvl="1" eaLnBrk="1" hangingPunct="1"/>
            <a:endParaRPr lang="en-US">
              <a:latin typeface="Constantia" charset="0"/>
            </a:endParaRPr>
          </a:p>
        </p:txBody>
      </p:sp>
      <p:sp>
        <p:nvSpPr>
          <p:cNvPr id="27651" name="Date Placeholder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3/11/2010</a:t>
            </a:r>
            <a:endParaRPr lang="en-IN"/>
          </a:p>
        </p:txBody>
      </p:sp>
      <p:sp>
        <p:nvSpPr>
          <p:cNvPr id="27652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3500438" y="6408738"/>
            <a:ext cx="3230562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IN"/>
              <a:t>CNS tuberculosis imaging and surgery</a:t>
            </a:r>
          </a:p>
        </p:txBody>
      </p:sp>
      <p:sp>
        <p:nvSpPr>
          <p:cNvPr id="2355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960D7B0-4699-F049-B116-95314A02B8CD}" type="slidenum">
              <a:rPr lang="en-US">
                <a:solidFill>
                  <a:srgbClr val="045C75"/>
                </a:solidFill>
              </a:rPr>
              <a:pPr eaLnBrk="1" hangingPunct="1"/>
              <a:t>19</a:t>
            </a:fld>
            <a:endParaRPr lang="en-US">
              <a:solidFill>
                <a:srgbClr val="045C75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Tuberculosis 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125" indent="-255588" eaLnBrk="1" hangingPunct="1">
              <a:buFont typeface="Wingdings 3" charset="0"/>
              <a:buChar char=""/>
            </a:pPr>
            <a:r>
              <a:rPr lang="en-US">
                <a:latin typeface="Constantia" charset="0"/>
              </a:rPr>
              <a:t>As old as recorded history</a:t>
            </a:r>
          </a:p>
          <a:p>
            <a:pPr marL="365125" indent="-255588" eaLnBrk="1" hangingPunct="1">
              <a:buFont typeface="Wingdings 3" charset="0"/>
              <a:buChar char=""/>
            </a:pPr>
            <a:endParaRPr lang="en-US">
              <a:latin typeface="Constantia" charset="0"/>
            </a:endParaRPr>
          </a:p>
          <a:p>
            <a:pPr marL="365125" indent="-255588" eaLnBrk="1" hangingPunct="1">
              <a:buFont typeface="Wingdings 3" charset="0"/>
              <a:buChar char=""/>
            </a:pPr>
            <a:r>
              <a:rPr lang="en-US">
                <a:latin typeface="Constantia" charset="0"/>
              </a:rPr>
              <a:t>Symptoms described in the Rig Veda (1500 BC)</a:t>
            </a:r>
          </a:p>
          <a:p>
            <a:pPr marL="365125" indent="-255588" eaLnBrk="1" hangingPunct="1">
              <a:buFont typeface="Wingdings 3" charset="0"/>
              <a:buChar char=""/>
            </a:pPr>
            <a:endParaRPr lang="en-US">
              <a:latin typeface="Constantia" charset="0"/>
            </a:endParaRPr>
          </a:p>
          <a:p>
            <a:pPr marL="365125" indent="-255588" eaLnBrk="1" hangingPunct="1">
              <a:buFont typeface="Wingdings 3" charset="0"/>
              <a:buChar char=""/>
            </a:pPr>
            <a:r>
              <a:rPr lang="en-US">
                <a:latin typeface="Constantia" charset="0"/>
              </a:rPr>
              <a:t>Unequivocal lesions in Egyptian mummies</a:t>
            </a:r>
          </a:p>
          <a:p>
            <a:pPr marL="365125" indent="-255588" eaLnBrk="1" hangingPunct="1">
              <a:buFont typeface="Wingdings 3" charset="0"/>
              <a:buChar char=""/>
            </a:pPr>
            <a:endParaRPr lang="en-US">
              <a:latin typeface="Constantia" charset="0"/>
            </a:endParaRPr>
          </a:p>
          <a:p>
            <a:pPr marL="365125" indent="-255588" eaLnBrk="1" hangingPunct="1">
              <a:buFont typeface="Wingdings 3" charset="0"/>
              <a:buChar char=""/>
            </a:pPr>
            <a:r>
              <a:rPr lang="en-US">
                <a:latin typeface="Constantia" charset="0"/>
              </a:rPr>
              <a:t>Odier, Ford described meningeal TB 1790</a:t>
            </a:r>
          </a:p>
          <a:p>
            <a:pPr marL="365125" indent="-255588" eaLnBrk="1" hangingPunct="1">
              <a:buFont typeface="Wingdings 3" charset="0"/>
              <a:buChar char=""/>
            </a:pPr>
            <a:endParaRPr lang="en-US">
              <a:latin typeface="Constantia" charset="0"/>
            </a:endParaRPr>
          </a:p>
          <a:p>
            <a:pPr marL="365125" indent="-255588" eaLnBrk="1" hangingPunct="1">
              <a:buFont typeface="Wingdings 3" charset="0"/>
              <a:buChar char=""/>
            </a:pPr>
            <a:r>
              <a:rPr lang="en-US">
                <a:latin typeface="Constantia" charset="0"/>
              </a:rPr>
              <a:t>Surgical excision Wernicke and Hahn 1882, </a:t>
            </a:r>
          </a:p>
        </p:txBody>
      </p:sp>
      <p:sp>
        <p:nvSpPr>
          <p:cNvPr id="10243" name="Date Placeholder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3/11/2010</a:t>
            </a:r>
            <a:endParaRPr lang="en-IN"/>
          </a:p>
        </p:txBody>
      </p:sp>
      <p:sp>
        <p:nvSpPr>
          <p:cNvPr id="10244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3643313" y="6408738"/>
            <a:ext cx="3087687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IN"/>
              <a:t>CNS tuberculosis imaging and surgery</a:t>
            </a:r>
          </a:p>
        </p:txBody>
      </p:sp>
      <p:sp>
        <p:nvSpPr>
          <p:cNvPr id="6150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E75EECB-DC07-7541-8AC0-71FF75D37A0B}" type="slidenum">
              <a:rPr lang="en-US">
                <a:solidFill>
                  <a:srgbClr val="045C75"/>
                </a:solidFill>
              </a:rPr>
              <a:pPr eaLnBrk="1" hangingPunct="1"/>
              <a:t>2</a:t>
            </a:fld>
            <a:endParaRPr lang="en-US">
              <a:solidFill>
                <a:srgbClr val="045C75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  <p:sp>
        <p:nvSpPr>
          <p:cNvPr id="28675" name="Date Placeholder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3/11/2010</a:t>
            </a:r>
            <a:endParaRPr lang="en-IN"/>
          </a:p>
        </p:txBody>
      </p:sp>
      <p:sp>
        <p:nvSpPr>
          <p:cNvPr id="28676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3214688" y="6408738"/>
            <a:ext cx="3516312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IN"/>
              <a:t>CNS tuberculosis imaging and surgery</a:t>
            </a: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846C659-F388-F84D-B9A3-D9D9022158A6}" type="slidenum">
              <a:rPr lang="en-US">
                <a:solidFill>
                  <a:srgbClr val="045C75"/>
                </a:solidFill>
              </a:rPr>
              <a:pPr eaLnBrk="1" hangingPunct="1"/>
              <a:t>20</a:t>
            </a:fld>
            <a:endParaRPr lang="en-US">
              <a:solidFill>
                <a:srgbClr val="045C75"/>
              </a:solidFill>
            </a:endParaRPr>
          </a:p>
        </p:txBody>
      </p:sp>
      <p:sp>
        <p:nvSpPr>
          <p:cNvPr id="24582" name="TextBox 7"/>
          <p:cNvSpPr txBox="1">
            <a:spLocks noChangeArrowheads="1"/>
          </p:cNvSpPr>
          <p:nvPr/>
        </p:nvSpPr>
        <p:spPr bwMode="auto">
          <a:xfrm>
            <a:off x="4572000" y="5072063"/>
            <a:ext cx="4214813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 eaLnBrk="1" hangingPunct="1"/>
            <a:r>
              <a:rPr lang="en-GB" sz="1400"/>
              <a:t> Parrenchymal tuberculosis. contrast-enhanced T1-weighted MR image demonstrates multiple enhancing caseating and non-caseating tuberculomas, predominantly within the left frontal and parietal lobes</a:t>
            </a:r>
            <a:endParaRPr lang="en-US" sz="1400">
              <a:latin typeface="Lucida Sans Unicode" charset="0"/>
            </a:endParaRPr>
          </a:p>
        </p:txBody>
      </p:sp>
      <p:pic>
        <p:nvPicPr>
          <p:cNvPr id="24583" name="Picture 10" descr="E:\dropbox stuff\Dropbox\seminars\Photos\MRI Caseating granumloma\Pt 1\Pre\DSC001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714500"/>
            <a:ext cx="4357687" cy="326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11" descr="E:\dropbox stuff\Dropbox\seminars\Photos\MRI Caseating granumloma\Pt 1\Pre\DSC0016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3" r="16428" b="2856"/>
          <a:stretch>
            <a:fillRect/>
          </a:stretch>
        </p:blipFill>
        <p:spPr bwMode="auto">
          <a:xfrm>
            <a:off x="4857750" y="857250"/>
            <a:ext cx="3648075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  <p:pic>
        <p:nvPicPr>
          <p:cNvPr id="2560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625" y="1928813"/>
            <a:ext cx="3619500" cy="4389437"/>
          </a:xfrm>
        </p:spPr>
      </p:pic>
      <p:sp>
        <p:nvSpPr>
          <p:cNvPr id="29699" name="Date Placeholder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3/11/2010</a:t>
            </a:r>
            <a:endParaRPr lang="en-IN"/>
          </a:p>
        </p:txBody>
      </p:sp>
      <p:sp>
        <p:nvSpPr>
          <p:cNvPr id="29700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3286125" y="6408738"/>
            <a:ext cx="3444875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IN"/>
              <a:t>CNS tuberculosis imaging and surgery</a:t>
            </a:r>
          </a:p>
        </p:txBody>
      </p:sp>
      <p:sp>
        <p:nvSpPr>
          <p:cNvPr id="2560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DF9E03B-03C3-AF48-BB56-E131712CD609}" type="slidenum">
              <a:rPr lang="en-US">
                <a:solidFill>
                  <a:srgbClr val="045C75"/>
                </a:solidFill>
              </a:rPr>
              <a:pPr eaLnBrk="1" hangingPunct="1"/>
              <a:t>21</a:t>
            </a:fld>
            <a:endParaRPr lang="en-US">
              <a:solidFill>
                <a:srgbClr val="045C75"/>
              </a:solidFill>
            </a:endParaRPr>
          </a:p>
        </p:txBody>
      </p:sp>
      <p:sp>
        <p:nvSpPr>
          <p:cNvPr id="25607" name="TextBox 7"/>
          <p:cNvSpPr txBox="1">
            <a:spLocks noChangeArrowheads="1"/>
          </p:cNvSpPr>
          <p:nvPr/>
        </p:nvSpPr>
        <p:spPr bwMode="auto">
          <a:xfrm>
            <a:off x="4286250" y="5572125"/>
            <a:ext cx="4643438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 eaLnBrk="1" hangingPunct="1"/>
            <a:r>
              <a:rPr lang="en-GB" sz="1400"/>
              <a:t>Milliary CNS tuberculosis. Axial contrast-enhanced T1-weighted MR image shows multiple small high-signal-intensity foci within both cerebral hemispheres</a:t>
            </a:r>
            <a:endParaRPr lang="en-US" sz="1400">
              <a:latin typeface="Lucida Sans Unicode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Date Placeholder 4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3/11/2010</a:t>
            </a:r>
            <a:endParaRPr lang="en-IN"/>
          </a:p>
        </p:txBody>
      </p:sp>
      <p:sp>
        <p:nvSpPr>
          <p:cNvPr id="31748" name="Footer Placeholder 6"/>
          <p:cNvSpPr>
            <a:spLocks noGrp="1"/>
          </p:cNvSpPr>
          <p:nvPr>
            <p:ph type="ftr" sz="quarter" idx="11"/>
          </p:nvPr>
        </p:nvSpPr>
        <p:spPr bwMode="auto">
          <a:xfrm>
            <a:off x="3286125" y="6408738"/>
            <a:ext cx="3444875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IN" dirty="0"/>
              <a:t>CNS tuberculosis imaging and surgery</a:t>
            </a:r>
          </a:p>
        </p:txBody>
      </p:sp>
      <p:sp>
        <p:nvSpPr>
          <p:cNvPr id="2662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3E2E1EB-E14D-4848-A5C9-E4425334E288}" type="slidenum">
              <a:rPr lang="en-US">
                <a:solidFill>
                  <a:srgbClr val="045C75"/>
                </a:solidFill>
              </a:rPr>
              <a:pPr eaLnBrk="1" hangingPunct="1"/>
              <a:t>22</a:t>
            </a:fld>
            <a:endParaRPr lang="en-US">
              <a:solidFill>
                <a:srgbClr val="045C75"/>
              </a:solidFill>
            </a:endParaRPr>
          </a:p>
        </p:txBody>
      </p:sp>
      <p:pic>
        <p:nvPicPr>
          <p:cNvPr id="26629" name="Picture 6" descr="E:\dropbox stuff\Dropbox\seminars\Photos\Spinal TB\Fig 3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357188"/>
            <a:ext cx="3832225" cy="564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  <p:sp>
        <p:nvSpPr>
          <p:cNvPr id="32771" name="Date Placeholder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3/11/2010</a:t>
            </a:r>
            <a:endParaRPr lang="en-IN"/>
          </a:p>
        </p:txBody>
      </p:sp>
      <p:sp>
        <p:nvSpPr>
          <p:cNvPr id="32772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3643313" y="6408738"/>
            <a:ext cx="3087687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IN"/>
              <a:t>CNS tuberculosis imaging and surgery</a:t>
            </a:r>
          </a:p>
        </p:txBody>
      </p:sp>
      <p:sp>
        <p:nvSpPr>
          <p:cNvPr id="2765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E2D65A1-2EE5-9447-B3FF-11A51CA659C4}" type="slidenum">
              <a:rPr lang="en-US">
                <a:solidFill>
                  <a:srgbClr val="045C75"/>
                </a:solidFill>
              </a:rPr>
              <a:pPr eaLnBrk="1" hangingPunct="1"/>
              <a:t>23</a:t>
            </a:fld>
            <a:endParaRPr lang="en-US">
              <a:solidFill>
                <a:srgbClr val="045C75"/>
              </a:solidFill>
            </a:endParaRPr>
          </a:p>
        </p:txBody>
      </p:sp>
      <p:pic>
        <p:nvPicPr>
          <p:cNvPr id="27654" name="Picture 9" descr="E:\dropbox stuff\Dropbox\seminars\Photos\Spinal TB\DSC019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24" t="10811" r="18919" b="18918"/>
          <a:stretch>
            <a:fillRect/>
          </a:stretch>
        </p:blipFill>
        <p:spPr bwMode="auto">
          <a:xfrm>
            <a:off x="1500188" y="642938"/>
            <a:ext cx="5929312" cy="550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7188" y="1643063"/>
            <a:ext cx="8229600" cy="2111375"/>
          </a:xfrm>
          <a:noFill/>
        </p:spPr>
      </p:pic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3/11/2010</a:t>
            </a:r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N"/>
              <a:t>CNS tuberculosis imaging and surgery</a:t>
            </a:r>
          </a:p>
        </p:txBody>
      </p:sp>
      <p:sp>
        <p:nvSpPr>
          <p:cNvPr id="2867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738609C-1BD8-B249-8E64-8A41DF958262}" type="slidenum">
              <a:rPr lang="en-US">
                <a:solidFill>
                  <a:srgbClr val="045C75"/>
                </a:solidFill>
              </a:rPr>
              <a:pPr eaLnBrk="1" hangingPunct="1"/>
              <a:t>24</a:t>
            </a:fld>
            <a:endParaRPr lang="en-US">
              <a:solidFill>
                <a:srgbClr val="045C75"/>
              </a:solidFill>
            </a:endParaRPr>
          </a:p>
        </p:txBody>
      </p:sp>
      <p:sp>
        <p:nvSpPr>
          <p:cNvPr id="28678" name="TextBox 7"/>
          <p:cNvSpPr txBox="1">
            <a:spLocks noChangeArrowheads="1"/>
          </p:cNvSpPr>
          <p:nvPr/>
        </p:nvSpPr>
        <p:spPr bwMode="auto">
          <a:xfrm>
            <a:off x="714375" y="4000500"/>
            <a:ext cx="70723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 eaLnBrk="1" hangingPunct="1"/>
            <a:r>
              <a:rPr lang="en-US" sz="1200" b="1"/>
              <a:t>A. Bernaerts, F. M. VanhoenackerTuberculosis of the central nervous system: overview of neuroradiological findings. Eur Radiol (2003) 13:1876–1890</a:t>
            </a:r>
            <a:endParaRPr lang="en-US" sz="1400" b="1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Imaging (meningitis)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nstantia" charset="0"/>
              </a:rPr>
              <a:t>Active </a:t>
            </a:r>
          </a:p>
          <a:p>
            <a:pPr eaLnBrk="1" hangingPunct="1"/>
            <a:r>
              <a:rPr lang="en-US">
                <a:latin typeface="Constantia" charset="0"/>
              </a:rPr>
              <a:t>Sequelae </a:t>
            </a:r>
          </a:p>
          <a:p>
            <a:pPr lvl="1" eaLnBrk="1" hangingPunct="1"/>
            <a:r>
              <a:rPr lang="en-US">
                <a:latin typeface="Constantia" charset="0"/>
              </a:rPr>
              <a:t>Hydrocephalus </a:t>
            </a:r>
          </a:p>
          <a:p>
            <a:pPr lvl="1" eaLnBrk="1" hangingPunct="1"/>
            <a:r>
              <a:rPr lang="en-US">
                <a:latin typeface="Constantia" charset="0"/>
              </a:rPr>
              <a:t>Ischemia and infarction</a:t>
            </a:r>
          </a:p>
          <a:p>
            <a:pPr lvl="3" eaLnBrk="1" hangingPunct="1"/>
            <a:r>
              <a:rPr lang="en-US">
                <a:latin typeface="Constantia" charset="0"/>
              </a:rPr>
              <a:t>Medial lenticulostriate	     75%</a:t>
            </a:r>
          </a:p>
          <a:p>
            <a:pPr lvl="3" eaLnBrk="1" hangingPunct="1"/>
            <a:r>
              <a:rPr lang="en-US">
                <a:latin typeface="Constantia" charset="0"/>
              </a:rPr>
              <a:t>Thalamoperforating </a:t>
            </a:r>
          </a:p>
          <a:p>
            <a:pPr lvl="3" eaLnBrk="1" hangingPunct="1"/>
            <a:r>
              <a:rPr lang="en-US">
                <a:latin typeface="Constantia" charset="0"/>
              </a:rPr>
              <a:t>Cortex  25%</a:t>
            </a:r>
          </a:p>
          <a:p>
            <a:pPr lvl="3" eaLnBrk="1" hangingPunct="1"/>
            <a:r>
              <a:rPr lang="en-US">
                <a:latin typeface="Constantia" charset="0"/>
              </a:rPr>
              <a:t>Bilateral 70%</a:t>
            </a:r>
          </a:p>
          <a:p>
            <a:pPr lvl="1" eaLnBrk="1" hangingPunct="1"/>
            <a:r>
              <a:rPr lang="en-US">
                <a:latin typeface="Constantia" charset="0"/>
              </a:rPr>
              <a:t>Atrophy </a:t>
            </a:r>
          </a:p>
          <a:p>
            <a:pPr lvl="1" eaLnBrk="1" hangingPunct="1"/>
            <a:r>
              <a:rPr lang="en-US">
                <a:latin typeface="Constantia" charset="0"/>
              </a:rPr>
              <a:t>Calcification </a:t>
            </a:r>
          </a:p>
        </p:txBody>
      </p:sp>
      <p:sp>
        <p:nvSpPr>
          <p:cNvPr id="33795" name="Date Placeholder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3/11/2010</a:t>
            </a:r>
            <a:endParaRPr lang="en-IN"/>
          </a:p>
        </p:txBody>
      </p:sp>
      <p:sp>
        <p:nvSpPr>
          <p:cNvPr id="33796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3429000" y="6408738"/>
            <a:ext cx="33020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IN"/>
              <a:t>CNS tuberculosis imaging and surgery</a:t>
            </a:r>
          </a:p>
        </p:txBody>
      </p:sp>
      <p:sp>
        <p:nvSpPr>
          <p:cNvPr id="2970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5843B80-6E62-9940-A872-8E2A53E92AC5}" type="slidenum">
              <a:rPr lang="en-US">
                <a:solidFill>
                  <a:srgbClr val="045C75"/>
                </a:solidFill>
              </a:rPr>
              <a:pPr eaLnBrk="1" hangingPunct="1"/>
              <a:t>25</a:t>
            </a:fld>
            <a:endParaRPr lang="en-US">
              <a:solidFill>
                <a:srgbClr val="045C75"/>
              </a:solidFill>
            </a:endParaRPr>
          </a:p>
        </p:txBody>
      </p:sp>
      <p:sp>
        <p:nvSpPr>
          <p:cNvPr id="7" name="Right Brace 6"/>
          <p:cNvSpPr/>
          <p:nvPr/>
        </p:nvSpPr>
        <p:spPr>
          <a:xfrm>
            <a:off x="4500563" y="3786188"/>
            <a:ext cx="714375" cy="64293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Imaging (CT meningitis)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NCCT: </a:t>
            </a:r>
          </a:p>
          <a:p>
            <a:pPr marL="859536" lvl="2" indent="-246888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IN" dirty="0" smtClean="0">
                <a:ea typeface="+mn-ea"/>
              </a:rPr>
              <a:t> scans may be normal</a:t>
            </a:r>
            <a:endParaRPr lang="en-US" dirty="0" smtClean="0">
              <a:ea typeface="+mn-ea"/>
            </a:endParaRPr>
          </a:p>
          <a:p>
            <a:pPr marL="859536" lvl="2" indent="-246888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 smtClean="0">
                <a:ea typeface="+mn-ea"/>
              </a:rPr>
              <a:t>Obliteration of basal cisterns by hypo/ </a:t>
            </a:r>
            <a:r>
              <a:rPr lang="en-US" dirty="0" err="1" smtClean="0">
                <a:ea typeface="+mn-ea"/>
              </a:rPr>
              <a:t>iso</a:t>
            </a:r>
            <a:r>
              <a:rPr lang="en-US" dirty="0" smtClean="0">
                <a:ea typeface="+mn-ea"/>
              </a:rPr>
              <a:t> dense </a:t>
            </a:r>
            <a:r>
              <a:rPr lang="en-US" dirty="0" err="1" smtClean="0">
                <a:ea typeface="+mn-ea"/>
              </a:rPr>
              <a:t>exudate</a:t>
            </a:r>
            <a:endParaRPr lang="en-US" dirty="0" smtClean="0">
              <a:ea typeface="+mn-ea"/>
            </a:endParaRPr>
          </a:p>
          <a:p>
            <a:pPr marL="859536" lvl="2" indent="-246888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 smtClean="0">
                <a:ea typeface="+mn-ea"/>
              </a:rPr>
              <a:t>en plaque </a:t>
            </a:r>
            <a:r>
              <a:rPr lang="en-US" dirty="0" err="1" smtClean="0">
                <a:ea typeface="+mn-ea"/>
              </a:rPr>
              <a:t>dural</a:t>
            </a:r>
            <a:r>
              <a:rPr lang="en-US" dirty="0" smtClean="0">
                <a:ea typeface="+mn-ea"/>
              </a:rPr>
              <a:t> thickening</a:t>
            </a:r>
          </a:p>
          <a:p>
            <a:pPr marL="859536" lvl="2" indent="-246888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 smtClean="0">
                <a:ea typeface="+mn-ea"/>
              </a:rPr>
              <a:t>Popcorn calcification</a:t>
            </a:r>
          </a:p>
          <a:p>
            <a:pPr marL="859536" lvl="2" indent="-246888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 smtClean="0">
                <a:ea typeface="+mn-ea"/>
              </a:rPr>
              <a:t>Hydrocephalus </a:t>
            </a:r>
          </a:p>
          <a:p>
            <a:pPr marL="859536" lvl="2" indent="-246888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 smtClean="0">
                <a:ea typeface="+mn-ea"/>
              </a:rPr>
              <a:t>Sequelae of chronic meningitis</a:t>
            </a:r>
          </a:p>
          <a:p>
            <a:pPr marL="1188720" lvl="3" indent="-210312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"/>
              <a:defRPr/>
            </a:pPr>
            <a:r>
              <a:rPr lang="en-US" dirty="0" smtClean="0">
                <a:ea typeface="+mn-ea"/>
              </a:rPr>
              <a:t>Infarcts</a:t>
            </a:r>
          </a:p>
          <a:p>
            <a:pPr marL="859536" lvl="2" indent="-246888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dirty="0" smtClean="0">
              <a:ea typeface="+mn-ea"/>
            </a:endParaRP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CECT:</a:t>
            </a:r>
          </a:p>
          <a:p>
            <a:pPr marL="859536" lvl="2" indent="-246888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 smtClean="0">
                <a:ea typeface="+mn-ea"/>
              </a:rPr>
              <a:t>Abnormal meningeal enhancement (may persist)</a:t>
            </a:r>
          </a:p>
          <a:p>
            <a:pPr marL="859536" lvl="2" indent="-246888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 err="1" smtClean="0">
                <a:ea typeface="+mn-ea"/>
              </a:rPr>
              <a:t>Leptomeningeal</a:t>
            </a:r>
            <a:r>
              <a:rPr lang="en-US" dirty="0" smtClean="0">
                <a:ea typeface="+mn-ea"/>
              </a:rPr>
              <a:t> enhancement </a:t>
            </a:r>
            <a:r>
              <a:rPr lang="en-IN" dirty="0" err="1" smtClean="0">
                <a:ea typeface="+mn-ea"/>
              </a:rPr>
              <a:t>sylvian</a:t>
            </a:r>
            <a:r>
              <a:rPr lang="en-IN" dirty="0" smtClean="0">
                <a:ea typeface="+mn-ea"/>
              </a:rPr>
              <a:t> fissures, </a:t>
            </a:r>
            <a:r>
              <a:rPr lang="en-IN" dirty="0" err="1" smtClean="0">
                <a:ea typeface="+mn-ea"/>
              </a:rPr>
              <a:t>tentorium</a:t>
            </a:r>
            <a:r>
              <a:rPr lang="en-IN" dirty="0" smtClean="0">
                <a:ea typeface="+mn-ea"/>
              </a:rPr>
              <a:t> </a:t>
            </a:r>
            <a:endParaRPr lang="en-US" dirty="0" smtClean="0">
              <a:ea typeface="+mn-ea"/>
            </a:endParaRPr>
          </a:p>
          <a:p>
            <a:pPr marL="859536" lvl="2" indent="-246888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 err="1" smtClean="0">
                <a:ea typeface="+mn-ea"/>
              </a:rPr>
              <a:t>Granulomas</a:t>
            </a:r>
            <a:r>
              <a:rPr lang="en-US" dirty="0" smtClean="0">
                <a:ea typeface="+mn-ea"/>
              </a:rPr>
              <a:t> in the  basal  </a:t>
            </a:r>
            <a:r>
              <a:rPr lang="en-US" dirty="0" err="1" smtClean="0">
                <a:ea typeface="+mn-ea"/>
              </a:rPr>
              <a:t>meninges</a:t>
            </a:r>
            <a:endParaRPr lang="en-US" dirty="0" smtClean="0">
              <a:ea typeface="+mn-ea"/>
            </a:endParaRPr>
          </a:p>
          <a:p>
            <a:pPr marL="859536" lvl="2" indent="-246888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IN" dirty="0" err="1" smtClean="0">
                <a:ea typeface="+mn-ea"/>
              </a:rPr>
              <a:t>Ependymitis</a:t>
            </a:r>
            <a:endParaRPr lang="en-IN" dirty="0">
              <a:ea typeface="+mn-ea"/>
            </a:endParaRPr>
          </a:p>
        </p:txBody>
      </p:sp>
      <p:sp>
        <p:nvSpPr>
          <p:cNvPr id="34819" name="Date Placeholder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3/11/2010</a:t>
            </a:r>
            <a:endParaRPr lang="en-IN"/>
          </a:p>
        </p:txBody>
      </p:sp>
      <p:sp>
        <p:nvSpPr>
          <p:cNvPr id="34820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3643313" y="6408738"/>
            <a:ext cx="3087687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IN"/>
              <a:t>CNS tuberculosis imaging and surgery</a:t>
            </a:r>
          </a:p>
        </p:txBody>
      </p:sp>
      <p:sp>
        <p:nvSpPr>
          <p:cNvPr id="3072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4AED6DA-2EFE-DE4C-BCDE-FF562B11ADB5}" type="slidenum">
              <a:rPr lang="en-US">
                <a:solidFill>
                  <a:srgbClr val="045C75"/>
                </a:solidFill>
              </a:rPr>
              <a:pPr eaLnBrk="1" hangingPunct="1"/>
              <a:t>26</a:t>
            </a:fld>
            <a:endParaRPr lang="en-US">
              <a:solidFill>
                <a:srgbClr val="045C75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Imaging (MRI meningitis)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nstantia" charset="0"/>
              </a:rPr>
              <a:t>Unenhanced scan: does not show active meningitis</a:t>
            </a:r>
          </a:p>
          <a:p>
            <a:pPr lvl="1" eaLnBrk="1" hangingPunct="1"/>
            <a:r>
              <a:rPr lang="en-US">
                <a:latin typeface="Constantia" charset="0"/>
              </a:rPr>
              <a:t>Spine </a:t>
            </a:r>
          </a:p>
          <a:p>
            <a:pPr lvl="2" eaLnBrk="1" hangingPunct="1"/>
            <a:r>
              <a:rPr lang="en-US">
                <a:latin typeface="Constantia" charset="0"/>
              </a:rPr>
              <a:t>CSF loculations</a:t>
            </a:r>
          </a:p>
          <a:p>
            <a:pPr lvl="2" eaLnBrk="1" hangingPunct="1"/>
            <a:r>
              <a:rPr lang="en-US">
                <a:latin typeface="Constantia" charset="0"/>
              </a:rPr>
              <a:t>Obliteration of arachnoid space</a:t>
            </a:r>
          </a:p>
          <a:p>
            <a:pPr lvl="2" eaLnBrk="1" hangingPunct="1"/>
            <a:r>
              <a:rPr lang="en-US">
                <a:latin typeface="Constantia" charset="0"/>
              </a:rPr>
              <a:t>Loss of cord outline in cervicodorsal  cord</a:t>
            </a:r>
          </a:p>
          <a:p>
            <a:pPr lvl="2" eaLnBrk="1" hangingPunct="1"/>
            <a:r>
              <a:rPr lang="en-US">
                <a:latin typeface="Constantia" charset="0"/>
              </a:rPr>
              <a:t>Thickening and clumping of roots in the lumbar cord</a:t>
            </a:r>
          </a:p>
          <a:p>
            <a:pPr eaLnBrk="1" hangingPunct="1"/>
            <a:r>
              <a:rPr lang="en-US">
                <a:latin typeface="Constantia" charset="0"/>
              </a:rPr>
              <a:t>Contrast T1 : basal meningeal enhancement</a:t>
            </a:r>
          </a:p>
          <a:p>
            <a:pPr lvl="1" eaLnBrk="1" hangingPunct="1"/>
            <a:r>
              <a:rPr lang="en-US">
                <a:latin typeface="Constantia" charset="0"/>
              </a:rPr>
              <a:t>spine</a:t>
            </a:r>
          </a:p>
          <a:p>
            <a:pPr lvl="2" eaLnBrk="1" hangingPunct="1"/>
            <a:r>
              <a:rPr lang="en-US">
                <a:latin typeface="Constantia" charset="0"/>
              </a:rPr>
              <a:t>Linear enhancement of cord/ roots</a:t>
            </a:r>
          </a:p>
          <a:p>
            <a:pPr lvl="1" eaLnBrk="1" hangingPunct="1"/>
            <a:endParaRPr lang="en-US">
              <a:latin typeface="Constantia" charset="0"/>
            </a:endParaRPr>
          </a:p>
        </p:txBody>
      </p:sp>
      <p:sp>
        <p:nvSpPr>
          <p:cNvPr id="36867" name="Date Placeholder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3/11/2010</a:t>
            </a:r>
            <a:endParaRPr lang="en-IN"/>
          </a:p>
        </p:txBody>
      </p:sp>
      <p:sp>
        <p:nvSpPr>
          <p:cNvPr id="36868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3500438" y="6408738"/>
            <a:ext cx="3230562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IN"/>
              <a:t>CNS tuberculosis imaging and surgery</a:t>
            </a:r>
          </a:p>
        </p:txBody>
      </p:sp>
      <p:sp>
        <p:nvSpPr>
          <p:cNvPr id="3175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B3F9316-E4A1-0549-AD5D-EBFD18F7FD97}" type="slidenum">
              <a:rPr lang="en-US">
                <a:solidFill>
                  <a:srgbClr val="045C75"/>
                </a:solidFill>
              </a:rPr>
              <a:pPr eaLnBrk="1" hangingPunct="1"/>
              <a:t>27</a:t>
            </a:fld>
            <a:endParaRPr lang="en-US">
              <a:solidFill>
                <a:srgbClr val="045C75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Date Placeholder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3/11/2010</a:t>
            </a:r>
            <a:endParaRPr lang="en-IN"/>
          </a:p>
        </p:txBody>
      </p:sp>
      <p:sp>
        <p:nvSpPr>
          <p:cNvPr id="37892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3429000" y="6408738"/>
            <a:ext cx="33020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IN"/>
              <a:t>CNS tuberculosis imaging and surgery</a:t>
            </a:r>
          </a:p>
        </p:txBody>
      </p:sp>
      <p:sp>
        <p:nvSpPr>
          <p:cNvPr id="3277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32466A1-F242-CF4D-B3AC-4A9356E25791}" type="slidenum">
              <a:rPr lang="en-US">
                <a:solidFill>
                  <a:srgbClr val="045C75"/>
                </a:solidFill>
              </a:rPr>
              <a:pPr eaLnBrk="1" hangingPunct="1"/>
              <a:t>28</a:t>
            </a:fld>
            <a:endParaRPr lang="en-US">
              <a:solidFill>
                <a:srgbClr val="045C75"/>
              </a:solidFill>
            </a:endParaRPr>
          </a:p>
        </p:txBody>
      </p:sp>
      <p:sp>
        <p:nvSpPr>
          <p:cNvPr id="32773" name="TextBox 7"/>
          <p:cNvSpPr txBox="1">
            <a:spLocks noChangeArrowheads="1"/>
          </p:cNvSpPr>
          <p:nvPr/>
        </p:nvSpPr>
        <p:spPr bwMode="auto">
          <a:xfrm>
            <a:off x="4286250" y="4929188"/>
            <a:ext cx="4071938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 eaLnBrk="1" hangingPunct="1"/>
            <a:r>
              <a:rPr lang="en-GB" sz="1400"/>
              <a:t>Tuberculous meningitis. Axial contrast-enhanced T1-weighted magnetic resonance (MR) image shows florid meningeal enhancement.</a:t>
            </a:r>
            <a:endParaRPr lang="en-US" sz="1400">
              <a:latin typeface="Lucida Sans Unicode" charset="0"/>
            </a:endParaRPr>
          </a:p>
        </p:txBody>
      </p:sp>
      <p:pic>
        <p:nvPicPr>
          <p:cNvPr id="32774" name="Picture 8" descr="E:\dropbox stuff\Dropbox\seminars\Photos\More TBM\meningeal enhancemen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642938"/>
            <a:ext cx="3889375" cy="564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625" y="2000250"/>
            <a:ext cx="3695700" cy="4257675"/>
          </a:xfrm>
        </p:spPr>
      </p:pic>
      <p:sp>
        <p:nvSpPr>
          <p:cNvPr id="38915" name="Date Placeholder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3/11/2010</a:t>
            </a:r>
            <a:endParaRPr lang="en-IN"/>
          </a:p>
        </p:txBody>
      </p:sp>
      <p:sp>
        <p:nvSpPr>
          <p:cNvPr id="38916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3429000" y="6408738"/>
            <a:ext cx="33020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IN"/>
              <a:t>CNS tuberculosis imaging and surgery</a:t>
            </a:r>
          </a:p>
        </p:txBody>
      </p:sp>
      <p:sp>
        <p:nvSpPr>
          <p:cNvPr id="3379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C3172EE-C785-3F44-8024-964972F6AEC8}" type="slidenum">
              <a:rPr lang="en-US">
                <a:solidFill>
                  <a:srgbClr val="045C75"/>
                </a:solidFill>
              </a:rPr>
              <a:pPr eaLnBrk="1" hangingPunct="1"/>
              <a:t>29</a:t>
            </a:fld>
            <a:endParaRPr lang="en-US">
              <a:solidFill>
                <a:srgbClr val="045C75"/>
              </a:solidFill>
            </a:endParaRPr>
          </a:p>
        </p:txBody>
      </p:sp>
      <p:sp>
        <p:nvSpPr>
          <p:cNvPr id="33798" name="TextBox 7"/>
          <p:cNvSpPr txBox="1">
            <a:spLocks noChangeArrowheads="1"/>
          </p:cNvSpPr>
          <p:nvPr/>
        </p:nvSpPr>
        <p:spPr bwMode="auto">
          <a:xfrm>
            <a:off x="4286250" y="3571875"/>
            <a:ext cx="45720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latin typeface="Lucida Sans Unicode" charset="0"/>
              </a:rPr>
              <a:t>Tubercular meningitis. Axial FLAIR-MR] showing marked hyperintensity of the basal cisterns and prominent temporal horns in a patient with mild communicating hydrocephalus</a:t>
            </a:r>
          </a:p>
        </p:txBody>
      </p:sp>
      <p:sp>
        <p:nvSpPr>
          <p:cNvPr id="33799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Tuberculosis 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nstantia" charset="0"/>
              </a:rPr>
              <a:t>CNS tuberculosis complicates 10% of all TB</a:t>
            </a:r>
          </a:p>
          <a:p>
            <a:pPr lvl="2" eaLnBrk="1" hangingPunct="1">
              <a:buFont typeface="Arial" charset="0"/>
              <a:buNone/>
            </a:pPr>
            <a:endParaRPr lang="en-US">
              <a:latin typeface="Constantia" charset="0"/>
            </a:endParaRPr>
          </a:p>
          <a:p>
            <a:pPr eaLnBrk="1" hangingPunct="1"/>
            <a:r>
              <a:rPr lang="en-US">
                <a:latin typeface="Constantia" charset="0"/>
              </a:rPr>
              <a:t>Never the first manifestation</a:t>
            </a:r>
          </a:p>
          <a:p>
            <a:pPr eaLnBrk="1" hangingPunct="1"/>
            <a:endParaRPr lang="en-US">
              <a:latin typeface="Constantia" charset="0"/>
            </a:endParaRPr>
          </a:p>
          <a:p>
            <a:pPr eaLnBrk="1" hangingPunct="1"/>
            <a:r>
              <a:rPr lang="en-US">
                <a:latin typeface="Constantia" charset="0"/>
              </a:rPr>
              <a:t>Occurs within 6-12 months</a:t>
            </a:r>
          </a:p>
          <a:p>
            <a:pPr eaLnBrk="1" hangingPunct="1"/>
            <a:endParaRPr lang="en-US">
              <a:latin typeface="Constantia" charset="0"/>
            </a:endParaRPr>
          </a:p>
          <a:p>
            <a:pPr eaLnBrk="1" hangingPunct="1"/>
            <a:r>
              <a:rPr lang="en-US">
                <a:latin typeface="Constantia" charset="0"/>
              </a:rPr>
              <a:t>Circle of Willis more frequently involved than the basilar system</a:t>
            </a:r>
          </a:p>
          <a:p>
            <a:pPr eaLnBrk="1" hangingPunct="1"/>
            <a:endParaRPr lang="en-US">
              <a:latin typeface="Constantia" charset="0"/>
            </a:endParaRPr>
          </a:p>
        </p:txBody>
      </p:sp>
      <p:sp>
        <p:nvSpPr>
          <p:cNvPr id="11267" name="Date Placeholder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3/11/2010</a:t>
            </a:r>
            <a:endParaRPr lang="en-IN"/>
          </a:p>
        </p:txBody>
      </p:sp>
      <p:sp>
        <p:nvSpPr>
          <p:cNvPr id="11268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3214688" y="6408738"/>
            <a:ext cx="3516312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IN"/>
              <a:t>CNS tuberculosis imaging and surgery</a:t>
            </a:r>
          </a:p>
        </p:txBody>
      </p:sp>
      <p:sp>
        <p:nvSpPr>
          <p:cNvPr id="7174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962C961-E8DD-1947-979F-ABB85FF75EB1}" type="slidenum">
              <a:rPr lang="en-US">
                <a:solidFill>
                  <a:srgbClr val="045C75"/>
                </a:solidFill>
              </a:rPr>
              <a:pPr eaLnBrk="1" hangingPunct="1"/>
              <a:t>3</a:t>
            </a:fld>
            <a:endParaRPr lang="en-US">
              <a:solidFill>
                <a:srgbClr val="045C75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  <p:sp>
        <p:nvSpPr>
          <p:cNvPr id="40963" name="Date Placeholder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3/11/2010</a:t>
            </a:r>
            <a:endParaRPr lang="en-IN"/>
          </a:p>
        </p:txBody>
      </p:sp>
      <p:sp>
        <p:nvSpPr>
          <p:cNvPr id="40964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3214688" y="6408738"/>
            <a:ext cx="3516312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IN"/>
              <a:t>CNS tuberculosis imaging and surgery</a:t>
            </a:r>
          </a:p>
        </p:txBody>
      </p:sp>
      <p:sp>
        <p:nvSpPr>
          <p:cNvPr id="3482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B72374B-6897-5442-A1CE-52E2DF2A066E}" type="slidenum">
              <a:rPr lang="en-US">
                <a:solidFill>
                  <a:srgbClr val="045C75"/>
                </a:solidFill>
              </a:rPr>
              <a:pPr eaLnBrk="1" hangingPunct="1"/>
              <a:t>30</a:t>
            </a:fld>
            <a:endParaRPr lang="en-US">
              <a:solidFill>
                <a:srgbClr val="045C75"/>
              </a:solidFill>
            </a:endParaRPr>
          </a:p>
        </p:txBody>
      </p:sp>
      <p:sp>
        <p:nvSpPr>
          <p:cNvPr id="34822" name="TextBox 7"/>
          <p:cNvSpPr txBox="1">
            <a:spLocks noChangeArrowheads="1"/>
          </p:cNvSpPr>
          <p:nvPr/>
        </p:nvSpPr>
        <p:spPr bwMode="auto">
          <a:xfrm>
            <a:off x="3857625" y="5357813"/>
            <a:ext cx="49291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 eaLnBrk="1" hangingPunct="1"/>
            <a:r>
              <a:rPr lang="en-US" sz="1400"/>
              <a:t>Tubercular spondylitis with epidural and retroabscess</a:t>
            </a:r>
            <a:endParaRPr lang="en-US" sz="1400">
              <a:latin typeface="Lucida Sans Unicode" charset="0"/>
            </a:endParaRPr>
          </a:p>
        </p:txBody>
      </p:sp>
      <p:pic>
        <p:nvPicPr>
          <p:cNvPr id="34823" name="Picture 8" descr="E:\dropbox stuff\Dropbox\seminars\Photos\Spinal TB\tuercular spondylitis with epidural and retroabsces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2938" y="1785938"/>
            <a:ext cx="2684462" cy="4389437"/>
          </a:xfr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Date Placeholder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3/11/2010</a:t>
            </a:r>
            <a:endParaRPr lang="en-IN"/>
          </a:p>
        </p:txBody>
      </p:sp>
      <p:sp>
        <p:nvSpPr>
          <p:cNvPr id="41988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3643313" y="6408738"/>
            <a:ext cx="3087687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IN"/>
              <a:t>CNS tuberculosis imaging and surgery</a:t>
            </a:r>
          </a:p>
        </p:txBody>
      </p:sp>
      <p:sp>
        <p:nvSpPr>
          <p:cNvPr id="3584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9015D73-F038-674C-8516-15FE30B3E5E6}" type="slidenum">
              <a:rPr lang="en-US">
                <a:solidFill>
                  <a:srgbClr val="045C75"/>
                </a:solidFill>
              </a:rPr>
              <a:pPr eaLnBrk="1" hangingPunct="1"/>
              <a:t>31</a:t>
            </a:fld>
            <a:endParaRPr lang="en-US">
              <a:solidFill>
                <a:srgbClr val="045C75"/>
              </a:solidFill>
            </a:endParaRPr>
          </a:p>
        </p:txBody>
      </p:sp>
      <p:sp>
        <p:nvSpPr>
          <p:cNvPr id="35845" name="TextBox 8"/>
          <p:cNvSpPr txBox="1">
            <a:spLocks noChangeArrowheads="1"/>
          </p:cNvSpPr>
          <p:nvPr/>
        </p:nvSpPr>
        <p:spPr bwMode="auto">
          <a:xfrm>
            <a:off x="357188" y="5500688"/>
            <a:ext cx="74834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 eaLnBrk="1" hangingPunct="1"/>
            <a:r>
              <a:rPr lang="en-US" sz="1600">
                <a:latin typeface="Lucida Sans Unicode" charset="0"/>
              </a:rPr>
              <a:t> Enhanced T1-weighted magnetic resonance imaging with fat suppression show intense </a:t>
            </a:r>
          </a:p>
          <a:p>
            <a:pPr algn="just" eaLnBrk="1" hangingPunct="1"/>
            <a:r>
              <a:rPr lang="en-US" sz="1600">
                <a:latin typeface="Lucida Sans Unicode" charset="0"/>
              </a:rPr>
              <a:t>enhancement of the subarachnoid space indicating arachnoiditis</a:t>
            </a:r>
          </a:p>
        </p:txBody>
      </p:sp>
      <p:pic>
        <p:nvPicPr>
          <p:cNvPr id="35846" name="Picture 9" descr="E:\dropbox stuff\Dropbox\seminars\Photos\Spinal TB\DSCN180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625" y="714375"/>
            <a:ext cx="3198813" cy="4389438"/>
          </a:xfrm>
          <a:noFill/>
        </p:spPr>
      </p:pic>
      <p:pic>
        <p:nvPicPr>
          <p:cNvPr id="35847" name="Picture 10" descr="E:\dropbox stuff\Dropbox\seminars\Photos\Spinal TB\DSCN18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3" y="714375"/>
            <a:ext cx="2617787" cy="444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428625" y="428625"/>
            <a:ext cx="8229600" cy="11430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Tuberculous pachymeningitis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457200" y="1571625"/>
            <a:ext cx="8229600" cy="4525963"/>
          </a:xfrm>
        </p:spPr>
        <p:txBody>
          <a:bodyPr/>
          <a:lstStyle/>
          <a:p>
            <a:pPr marL="365125" indent="-255588" eaLnBrk="1" hangingPunct="1">
              <a:lnSpc>
                <a:spcPct val="90000"/>
              </a:lnSpc>
              <a:buFont typeface="Wingdings 3" charset="0"/>
              <a:buChar char=""/>
            </a:pPr>
            <a:r>
              <a:rPr lang="en-US" sz="2400">
                <a:latin typeface="Constantia" charset="0"/>
              </a:rPr>
              <a:t>Rare  </a:t>
            </a:r>
          </a:p>
          <a:p>
            <a:pPr marL="365125" indent="-255588" eaLnBrk="1" hangingPunct="1">
              <a:lnSpc>
                <a:spcPct val="90000"/>
              </a:lnSpc>
              <a:buFont typeface="Wingdings 3" charset="0"/>
              <a:buChar char=""/>
            </a:pPr>
            <a:r>
              <a:rPr lang="en-US" sz="2400">
                <a:latin typeface="Constantia" charset="0"/>
              </a:rPr>
              <a:t>Common sites of involvement are cavernous sinus, floor of middle cranial fossa and tentorium.</a:t>
            </a:r>
          </a:p>
          <a:p>
            <a:pPr marL="365125" indent="-255588" eaLnBrk="1" hangingPunct="1">
              <a:lnSpc>
                <a:spcPct val="90000"/>
              </a:lnSpc>
              <a:buFont typeface="Wingdings 3" charset="0"/>
              <a:buChar char=""/>
            </a:pPr>
            <a:r>
              <a:rPr lang="en-US" sz="2400" b="1">
                <a:latin typeface="Constantia" charset="0"/>
              </a:rPr>
              <a:t>Radiographic features</a:t>
            </a:r>
          </a:p>
          <a:p>
            <a:pPr marL="365125" indent="-255588" eaLnBrk="1" hangingPunct="1">
              <a:lnSpc>
                <a:spcPct val="90000"/>
              </a:lnSpc>
              <a:buFont typeface="Wingdings 3" charset="0"/>
              <a:buChar char=""/>
            </a:pPr>
            <a:r>
              <a:rPr lang="en-US" sz="2400" b="1">
                <a:latin typeface="Constantia" charset="0"/>
              </a:rPr>
              <a:t>CT</a:t>
            </a:r>
          </a:p>
          <a:p>
            <a:pPr marL="365125" indent="-255588" eaLnBrk="1" hangingPunct="1">
              <a:lnSpc>
                <a:spcPct val="90000"/>
              </a:lnSpc>
              <a:buFont typeface="Wingdings 3" charset="0"/>
              <a:buNone/>
            </a:pPr>
            <a:r>
              <a:rPr lang="en-US" sz="2400">
                <a:latin typeface="Constantia" charset="0"/>
              </a:rPr>
              <a:t>		hyperattenuating solid plaque like densities 	(calcification may be seen)</a:t>
            </a:r>
          </a:p>
          <a:p>
            <a:pPr marL="365125" indent="-255588" eaLnBrk="1" hangingPunct="1">
              <a:lnSpc>
                <a:spcPct val="90000"/>
              </a:lnSpc>
              <a:buFont typeface="Wingdings 3" charset="0"/>
              <a:buChar char=""/>
            </a:pPr>
            <a:r>
              <a:rPr lang="en-US" sz="2400" b="1">
                <a:latin typeface="Constantia" charset="0"/>
              </a:rPr>
              <a:t>MRI</a:t>
            </a:r>
          </a:p>
          <a:p>
            <a:pPr marL="858838" lvl="2" eaLnBrk="1" hangingPunct="1">
              <a:lnSpc>
                <a:spcPct val="90000"/>
              </a:lnSpc>
              <a:buFont typeface="Wingdings 2" charset="0"/>
              <a:buChar char=""/>
            </a:pPr>
            <a:r>
              <a:rPr lang="en-US" sz="1900" b="1">
                <a:latin typeface="Constantia" charset="0"/>
              </a:rPr>
              <a:t>T1 </a:t>
            </a:r>
            <a:r>
              <a:rPr lang="en-US" sz="1900">
                <a:latin typeface="Constantia" charset="0"/>
              </a:rPr>
              <a:t>: hypo intense thickened duramater</a:t>
            </a:r>
            <a:r>
              <a:rPr lang="en-US" sz="1900" b="1">
                <a:latin typeface="Constantia" charset="0"/>
              </a:rPr>
              <a:t>.</a:t>
            </a:r>
            <a:endParaRPr lang="en-US" sz="1900">
              <a:latin typeface="Constantia" charset="0"/>
            </a:endParaRPr>
          </a:p>
          <a:p>
            <a:pPr marL="858838" lvl="2" eaLnBrk="1" hangingPunct="1">
              <a:lnSpc>
                <a:spcPct val="90000"/>
              </a:lnSpc>
              <a:buFont typeface="Wingdings 2" charset="0"/>
              <a:buChar char=""/>
            </a:pPr>
            <a:r>
              <a:rPr lang="en-US" sz="1900" b="1">
                <a:latin typeface="Constantia" charset="0"/>
              </a:rPr>
              <a:t>T2</a:t>
            </a:r>
            <a:r>
              <a:rPr lang="en-US" sz="1900">
                <a:latin typeface="Constantia" charset="0"/>
              </a:rPr>
              <a:t> : hypo intense thickened meninges.</a:t>
            </a:r>
          </a:p>
          <a:p>
            <a:pPr marL="858838" lvl="2" eaLnBrk="1" hangingPunct="1">
              <a:lnSpc>
                <a:spcPct val="90000"/>
              </a:lnSpc>
              <a:buFont typeface="Wingdings 2" charset="0"/>
              <a:buChar char=""/>
            </a:pPr>
            <a:r>
              <a:rPr lang="en-US" sz="1900" b="1">
                <a:latin typeface="Constantia" charset="0"/>
              </a:rPr>
              <a:t>T1 C+ (GAD)</a:t>
            </a:r>
            <a:r>
              <a:rPr lang="en-US" sz="1900">
                <a:latin typeface="Constantia" charset="0"/>
              </a:rPr>
              <a:t> : intense homogenous enhancement of thickened meninges.</a:t>
            </a:r>
          </a:p>
          <a:p>
            <a:pPr marL="365125" indent="-255588" eaLnBrk="1" hangingPunct="1">
              <a:lnSpc>
                <a:spcPct val="90000"/>
              </a:lnSpc>
              <a:buFont typeface="Wingdings 3" charset="0"/>
              <a:buChar char=""/>
            </a:pPr>
            <a:endParaRPr lang="en-US" sz="2400">
              <a:latin typeface="Constantia" charset="0"/>
            </a:endParaRPr>
          </a:p>
        </p:txBody>
      </p:sp>
      <p:sp>
        <p:nvSpPr>
          <p:cNvPr id="43011" name="Date Placeholder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3/11/2010</a:t>
            </a:r>
            <a:endParaRPr lang="en-IN"/>
          </a:p>
        </p:txBody>
      </p:sp>
      <p:sp>
        <p:nvSpPr>
          <p:cNvPr id="43012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3286125" y="6408738"/>
            <a:ext cx="3444875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IN"/>
              <a:t>CNS tuberculosis imaging and surgery</a:t>
            </a:r>
          </a:p>
        </p:txBody>
      </p:sp>
      <p:sp>
        <p:nvSpPr>
          <p:cNvPr id="36870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9EF3AFA-6626-6645-B1A6-756C2690228F}" type="slidenum">
              <a:rPr lang="en-US">
                <a:solidFill>
                  <a:srgbClr val="045C75"/>
                </a:solidFill>
              </a:rPr>
              <a:pPr eaLnBrk="1" hangingPunct="1"/>
              <a:t>32</a:t>
            </a:fld>
            <a:endParaRPr lang="en-US">
              <a:solidFill>
                <a:srgbClr val="045C75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Management 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nstantia" charset="0"/>
              </a:rPr>
              <a:t>Medical therapy</a:t>
            </a:r>
          </a:p>
          <a:p>
            <a:pPr eaLnBrk="1" hangingPunct="1"/>
            <a:endParaRPr lang="en-US">
              <a:latin typeface="Constantia" charset="0"/>
            </a:endParaRPr>
          </a:p>
          <a:p>
            <a:pPr eaLnBrk="1" hangingPunct="1"/>
            <a:r>
              <a:rPr lang="en-US">
                <a:latin typeface="Constantia" charset="0"/>
              </a:rPr>
              <a:t>Surgery  </a:t>
            </a:r>
          </a:p>
          <a:p>
            <a:pPr lvl="1" eaLnBrk="1" hangingPunct="1"/>
            <a:r>
              <a:rPr lang="en-US">
                <a:latin typeface="Constantia" charset="0"/>
              </a:rPr>
              <a:t>indications</a:t>
            </a:r>
          </a:p>
          <a:p>
            <a:pPr lvl="2" eaLnBrk="1" hangingPunct="1"/>
            <a:r>
              <a:rPr lang="en-US">
                <a:latin typeface="Constantia" charset="0"/>
              </a:rPr>
              <a:t>Vision or life threatened by mass effect</a:t>
            </a:r>
          </a:p>
          <a:p>
            <a:pPr lvl="2" eaLnBrk="1" hangingPunct="1"/>
            <a:r>
              <a:rPr lang="en-US">
                <a:latin typeface="Constantia" charset="0"/>
              </a:rPr>
              <a:t>Failure of response to medical therapy</a:t>
            </a:r>
          </a:p>
          <a:p>
            <a:pPr lvl="2" eaLnBrk="1" hangingPunct="1"/>
            <a:r>
              <a:rPr lang="en-US">
                <a:latin typeface="Constantia" charset="0"/>
              </a:rPr>
              <a:t>Paradoxical increase in lesion size with therapy</a:t>
            </a:r>
          </a:p>
          <a:p>
            <a:pPr lvl="2" eaLnBrk="1" hangingPunct="1"/>
            <a:r>
              <a:rPr lang="en-US">
                <a:latin typeface="Constantia" charset="0"/>
              </a:rPr>
              <a:t>Diagnosis in doubt</a:t>
            </a:r>
          </a:p>
          <a:p>
            <a:pPr eaLnBrk="1" hangingPunct="1"/>
            <a:endParaRPr lang="en-US">
              <a:latin typeface="Constantia" charset="0"/>
            </a:endParaRPr>
          </a:p>
        </p:txBody>
      </p:sp>
      <p:sp>
        <p:nvSpPr>
          <p:cNvPr id="44035" name="Date Placeholder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3/11/2010</a:t>
            </a:r>
            <a:endParaRPr lang="en-IN"/>
          </a:p>
        </p:txBody>
      </p:sp>
      <p:sp>
        <p:nvSpPr>
          <p:cNvPr id="44036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3500438" y="6408738"/>
            <a:ext cx="3230562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IN"/>
              <a:t>CNS tuberculosis imaging and surgery</a:t>
            </a:r>
          </a:p>
        </p:txBody>
      </p:sp>
      <p:sp>
        <p:nvSpPr>
          <p:cNvPr id="3789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19D965A-0CC4-E146-AB83-4705B7361B9B}" type="slidenum">
              <a:rPr lang="en-US">
                <a:solidFill>
                  <a:srgbClr val="045C75"/>
                </a:solidFill>
              </a:rPr>
              <a:pPr eaLnBrk="1" hangingPunct="1"/>
              <a:t>33</a:t>
            </a:fld>
            <a:endParaRPr lang="en-US">
              <a:solidFill>
                <a:srgbClr val="045C75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357188" y="214313"/>
            <a:ext cx="8229600" cy="11430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Medical therapy</a:t>
            </a:r>
          </a:p>
        </p:txBody>
      </p:sp>
      <p:pic>
        <p:nvPicPr>
          <p:cNvPr id="3891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9" r="1372"/>
          <a:stretch>
            <a:fillRect/>
          </a:stretch>
        </p:blipFill>
        <p:spPr>
          <a:xfrm>
            <a:off x="357188" y="1643063"/>
            <a:ext cx="4932362" cy="2227262"/>
          </a:xfrm>
        </p:spPr>
      </p:pic>
      <p:sp>
        <p:nvSpPr>
          <p:cNvPr id="45059" name="Date Placeholder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3/11/2010</a:t>
            </a:r>
            <a:endParaRPr lang="en-IN"/>
          </a:p>
        </p:txBody>
      </p:sp>
      <p:sp>
        <p:nvSpPr>
          <p:cNvPr id="45060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3071813" y="6408738"/>
            <a:ext cx="3659187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IN"/>
              <a:t>CNS tuberculosis imaging and surgery</a:t>
            </a:r>
          </a:p>
        </p:txBody>
      </p:sp>
      <p:sp>
        <p:nvSpPr>
          <p:cNvPr id="3891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0EF2FE1-1E41-304F-AB1F-4FA9F5D9B2A3}" type="slidenum">
              <a:rPr lang="en-US">
                <a:solidFill>
                  <a:srgbClr val="045C75"/>
                </a:solidFill>
              </a:rPr>
              <a:pPr eaLnBrk="1" hangingPunct="1"/>
              <a:t>34</a:t>
            </a:fld>
            <a:endParaRPr lang="en-US">
              <a:solidFill>
                <a:srgbClr val="045C75"/>
              </a:solidFill>
            </a:endParaRPr>
          </a:p>
        </p:txBody>
      </p:sp>
      <p:pic>
        <p:nvPicPr>
          <p:cNvPr id="3891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55" r="-446"/>
          <a:stretch>
            <a:fillRect/>
          </a:stretch>
        </p:blipFill>
        <p:spPr bwMode="auto">
          <a:xfrm>
            <a:off x="428625" y="4286250"/>
            <a:ext cx="6300788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WHO recommendations </a:t>
            </a:r>
          </a:p>
        </p:txBody>
      </p:sp>
      <p:sp>
        <p:nvSpPr>
          <p:cNvPr id="46083" name="Date Placeholder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3/11/2010</a:t>
            </a:r>
            <a:endParaRPr lang="en-IN"/>
          </a:p>
        </p:txBody>
      </p:sp>
      <p:sp>
        <p:nvSpPr>
          <p:cNvPr id="46084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3786188" y="6408738"/>
            <a:ext cx="2944812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IN"/>
              <a:t>CNS tuberculosis imaging and surgery</a:t>
            </a:r>
          </a:p>
        </p:txBody>
      </p:sp>
      <p:sp>
        <p:nvSpPr>
          <p:cNvPr id="3994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1210705-81CF-8E45-A841-FAAE35148CD5}" type="slidenum">
              <a:rPr lang="en-US">
                <a:solidFill>
                  <a:srgbClr val="045C75"/>
                </a:solidFill>
              </a:rPr>
              <a:pPr eaLnBrk="1" hangingPunct="1"/>
              <a:t>35</a:t>
            </a:fld>
            <a:endParaRPr lang="en-US">
              <a:solidFill>
                <a:srgbClr val="045C75"/>
              </a:solidFill>
            </a:endParaRPr>
          </a:p>
        </p:txBody>
      </p:sp>
      <p:sp>
        <p:nvSpPr>
          <p:cNvPr id="39942" name="Rectangle 8"/>
          <p:cNvSpPr>
            <a:spLocks noChangeArrowheads="1"/>
          </p:cNvSpPr>
          <p:nvPr/>
        </p:nvSpPr>
        <p:spPr bwMode="auto">
          <a:xfrm>
            <a:off x="3000375" y="4214813"/>
            <a:ext cx="5929313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/>
              <a:t>2.  National collabrating centre for chronic conditions. Tuberculosis : clinical diagnosis and management of tuberculosis, measures of its preventions and control. London royal college of physicians, NICE, 2006.</a:t>
            </a:r>
          </a:p>
          <a:p>
            <a:r>
              <a:rPr lang="en-US" sz="1400"/>
              <a:t>3. American thoracic society , CDC, infectious disease society of America. Treatment of tuberculosis morbidity and mortality weekly report: recommendations and reports,2003, 52(R-11):1-77.</a:t>
            </a:r>
          </a:p>
          <a:p>
            <a:endParaRPr lang="en-US" sz="1400"/>
          </a:p>
          <a:p>
            <a:r>
              <a:rPr lang="en-US" sz="1400"/>
              <a:t>WHO Treatment of tuberculosis: guidelines – 4th ed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357188" y="1857375"/>
            <a:ext cx="8229600" cy="3000375"/>
          </a:xfrm>
        </p:spPr>
        <p:txBody>
          <a:bodyPr>
            <a:normAutofit/>
          </a:bodyPr>
          <a:lstStyle/>
          <a:p>
            <a:pPr marL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</a:pPr>
            <a:r>
              <a:rPr lang="en-US" sz="1500">
                <a:latin typeface="Baskerville Old Face" charset="0"/>
                <a:ea typeface="Times New Roman" charset="0"/>
                <a:cs typeface="Calibri" charset="0"/>
              </a:rPr>
              <a:t>PULMONARY AND EXTRA PULMONARY DISEASE SHOULD BE TREATED WITH SAME REGIMENS. NOTE THAT SOME EXPERTS RECOMMEND 9-12 MONTHS OF TREATMENT OD TB, MENINGITIS (2,3)GIVEN THE SERIOUS RISK OF DISABILITY AND MORTALITY, AND 9 MONTHS OF TREATMENT FOR TB OF BONES OR JOINTS, BECAUSE OF DIFFICULITIES OF ASSESING TREATMENT RESPONSE (3).UNLESS DRUG RESISTANCE IS SUSPECTED, ADJUVENT CORTICOSTERIODS TREATMENT IN RECOMMENDED FOR TB MENINGITISAND PERICARDITIS(1-4). IN TUBERCULOUS MENINGITIS, ETHAMBUTOL SHOULD BE REPLACED WITH STREPTOMYCIN.</a:t>
            </a:r>
            <a:endParaRPr lang="en-US" sz="1500">
              <a:latin typeface="Calibri" charset="0"/>
              <a:ea typeface="Times New Roman" charset="0"/>
              <a:cs typeface="Calibri" charset="0"/>
            </a:endParaRPr>
          </a:p>
          <a:p>
            <a:pPr marL="0"/>
            <a:endParaRPr lang="en-US">
              <a:latin typeface="Constanti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305800" cy="1143000"/>
          </a:xfrm>
          <a:ln>
            <a:miter lim="800000"/>
            <a:headEnd/>
            <a:tailEnd/>
          </a:ln>
          <a:extLst/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Duration of treatment</a:t>
            </a:r>
            <a:endParaRPr lang="en-IN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3/11/2010</a:t>
            </a:r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N"/>
              <a:t>CNS tuberculosis imaging and surgery</a:t>
            </a:r>
          </a:p>
        </p:txBody>
      </p:sp>
      <p:sp>
        <p:nvSpPr>
          <p:cNvPr id="40965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AC1BAFC-F2BD-E947-889E-01FB397DA86E}" type="slidenum">
              <a:rPr lang="en-US">
                <a:solidFill>
                  <a:srgbClr val="045C75"/>
                </a:solidFill>
              </a:rPr>
              <a:pPr eaLnBrk="1" hangingPunct="1"/>
              <a:t>36</a:t>
            </a:fld>
            <a:endParaRPr lang="en-US">
              <a:solidFill>
                <a:srgbClr val="045C75"/>
              </a:solidFill>
            </a:endParaRPr>
          </a:p>
        </p:txBody>
      </p:sp>
      <p:sp>
        <p:nvSpPr>
          <p:cNvPr id="40966" name="TextBox 5"/>
          <p:cNvSpPr txBox="1">
            <a:spLocks noChangeArrowheads="1"/>
          </p:cNvSpPr>
          <p:nvPr/>
        </p:nvSpPr>
        <p:spPr bwMode="auto">
          <a:xfrm>
            <a:off x="714375" y="2071688"/>
            <a:ext cx="785812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 eaLnBrk="1" hangingPunct="1"/>
            <a:r>
              <a:rPr lang="en-US" sz="1400" b="1"/>
              <a:t>van Loenhout-Rooyackers JH, Keyser A, Laheij RJ, Verbeek AL, van der Meer JW. Tuberculous meningitis: Is a 6-month treatment regimen sufficient? Int J Tuberc Lung Dis 2001;5:128-35</a:t>
            </a:r>
            <a:r>
              <a:rPr lang="en-US"/>
              <a:t>. </a:t>
            </a:r>
          </a:p>
        </p:txBody>
      </p:sp>
      <p:sp>
        <p:nvSpPr>
          <p:cNvPr id="40967" name="TextBox 6"/>
          <p:cNvSpPr txBox="1">
            <a:spLocks noChangeArrowheads="1"/>
          </p:cNvSpPr>
          <p:nvPr/>
        </p:nvSpPr>
        <p:spPr bwMode="auto">
          <a:xfrm>
            <a:off x="785813" y="3786188"/>
            <a:ext cx="77866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/>
              <a:t>Thwaites GE, Hein TT. Tuberculous meningitis: Many questions, too few answers. Lancet Neurol 2005;4:160-70</a:t>
            </a:r>
          </a:p>
        </p:txBody>
      </p:sp>
      <p:sp>
        <p:nvSpPr>
          <p:cNvPr id="40968" name="TextBox 7"/>
          <p:cNvSpPr txBox="1">
            <a:spLocks noChangeArrowheads="1"/>
          </p:cNvSpPr>
          <p:nvPr/>
        </p:nvSpPr>
        <p:spPr bwMode="auto">
          <a:xfrm>
            <a:off x="714375" y="1643063"/>
            <a:ext cx="11334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6 months</a:t>
            </a:r>
          </a:p>
        </p:txBody>
      </p:sp>
      <p:sp>
        <p:nvSpPr>
          <p:cNvPr id="40969" name="TextBox 8"/>
          <p:cNvSpPr txBox="1">
            <a:spLocks noChangeArrowheads="1"/>
          </p:cNvSpPr>
          <p:nvPr/>
        </p:nvSpPr>
        <p:spPr bwMode="auto">
          <a:xfrm>
            <a:off x="785813" y="3143250"/>
            <a:ext cx="3857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12 months</a:t>
            </a:r>
          </a:p>
        </p:txBody>
      </p:sp>
      <p:sp>
        <p:nvSpPr>
          <p:cNvPr id="40970" name="TextBox 9"/>
          <p:cNvSpPr txBox="1">
            <a:spLocks noChangeArrowheads="1"/>
          </p:cNvSpPr>
          <p:nvPr/>
        </p:nvSpPr>
        <p:spPr bwMode="auto">
          <a:xfrm>
            <a:off x="785813" y="4572000"/>
            <a:ext cx="32146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18 months or Longer </a:t>
            </a:r>
          </a:p>
        </p:txBody>
      </p:sp>
      <p:sp>
        <p:nvSpPr>
          <p:cNvPr id="40971" name="TextBox 10"/>
          <p:cNvSpPr txBox="1">
            <a:spLocks noChangeArrowheads="1"/>
          </p:cNvSpPr>
          <p:nvPr/>
        </p:nvSpPr>
        <p:spPr bwMode="auto">
          <a:xfrm>
            <a:off x="857250" y="5214938"/>
            <a:ext cx="76438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latin typeface="Lucida Sans Unicode" charset="0"/>
              </a:rPr>
              <a:t>Santosh Isac Poonnoose, Vedantam Rajashekhar: Rate of Resolution of histologically verified intracranial tuderculomas. Neurosurgery 53:873-879, 2003 </a:t>
            </a:r>
            <a:endParaRPr lang="en-US" sz="1200" b="1">
              <a:latin typeface="Lucida Sans Unicode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Treatment </a:t>
            </a:r>
          </a:p>
        </p:txBody>
      </p:sp>
      <p:sp>
        <p:nvSpPr>
          <p:cNvPr id="41987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>
              <a:latin typeface="Constantia" charset="0"/>
            </a:endParaRPr>
          </a:p>
        </p:txBody>
      </p:sp>
      <p:sp>
        <p:nvSpPr>
          <p:cNvPr id="47106" name="Date Placeholder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3/11/2010</a:t>
            </a:r>
            <a:endParaRPr lang="en-IN"/>
          </a:p>
        </p:txBody>
      </p:sp>
      <p:sp>
        <p:nvSpPr>
          <p:cNvPr id="47107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3643313" y="6408738"/>
            <a:ext cx="3087687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IN"/>
              <a:t>CNS tuberculosis imaging and surgery</a:t>
            </a:r>
          </a:p>
        </p:txBody>
      </p:sp>
      <p:sp>
        <p:nvSpPr>
          <p:cNvPr id="4199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9869D43-7F0A-AA44-8BA2-184652F9E22F}" type="slidenum">
              <a:rPr lang="en-US">
                <a:solidFill>
                  <a:srgbClr val="045C75"/>
                </a:solidFill>
              </a:rPr>
              <a:pPr eaLnBrk="1" hangingPunct="1"/>
              <a:t>37</a:t>
            </a:fld>
            <a:endParaRPr lang="en-US">
              <a:solidFill>
                <a:srgbClr val="045C75"/>
              </a:solidFill>
            </a:endParaRPr>
          </a:p>
        </p:txBody>
      </p:sp>
      <p:sp>
        <p:nvSpPr>
          <p:cNvPr id="41991" name="TextBox 7"/>
          <p:cNvSpPr txBox="1">
            <a:spLocks noChangeArrowheads="1"/>
          </p:cNvSpPr>
          <p:nvPr/>
        </p:nvSpPr>
        <p:spPr bwMode="auto">
          <a:xfrm>
            <a:off x="2571750" y="5357813"/>
            <a:ext cx="62150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Lucida Sans Unicode" charset="0"/>
              </a:rPr>
              <a:t>Santosh Isac Poonnoose, Vedantam Rajashekhar: Rate of Resolution of histologically verified intracranial tuderculomas. Neurosurgery 53:873-879, 2003 </a:t>
            </a:r>
          </a:p>
        </p:txBody>
      </p:sp>
      <p:sp>
        <p:nvSpPr>
          <p:cNvPr id="41992" name="TextBox 8"/>
          <p:cNvSpPr txBox="1">
            <a:spLocks noChangeArrowheads="1"/>
          </p:cNvSpPr>
          <p:nvPr/>
        </p:nvSpPr>
        <p:spPr bwMode="auto">
          <a:xfrm>
            <a:off x="500063" y="2357438"/>
            <a:ext cx="80010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Lucida Sans Unicode" charset="0"/>
              </a:rPr>
              <a:t>Rate of radiological resolution of intracranial tuberculoma</a:t>
            </a:r>
          </a:p>
          <a:p>
            <a:pPr eaLnBrk="1" hangingPunct="1"/>
            <a:endParaRPr lang="en-US">
              <a:latin typeface="Lucida Sans Unicode" charset="0"/>
            </a:endParaRPr>
          </a:p>
          <a:p>
            <a:pPr eaLnBrk="1" hangingPunct="1"/>
            <a:r>
              <a:rPr lang="en-US">
                <a:latin typeface="Lucida Sans Unicode" charset="0"/>
              </a:rPr>
              <a:t>Series 			duration of ATT		residual lesions %</a:t>
            </a:r>
          </a:p>
          <a:p>
            <a:pPr eaLnBrk="1" hangingPunct="1"/>
            <a:endParaRPr lang="en-US">
              <a:latin typeface="Lucida Sans Unicode" charset="0"/>
            </a:endParaRPr>
          </a:p>
          <a:p>
            <a:pPr eaLnBrk="1" hangingPunct="1"/>
            <a:r>
              <a:rPr lang="en-US">
                <a:latin typeface="Lucida Sans Unicode" charset="0"/>
              </a:rPr>
              <a:t>Wang   1996 (16)		6			20</a:t>
            </a:r>
          </a:p>
          <a:p>
            <a:pPr eaLnBrk="1" hangingPunct="1"/>
            <a:r>
              <a:rPr lang="en-US">
                <a:latin typeface="Lucida Sans Unicode" charset="0"/>
              </a:rPr>
              <a:t>Rajeshwari  1995 (6)		9			12</a:t>
            </a:r>
          </a:p>
          <a:p>
            <a:pPr eaLnBrk="1" hangingPunct="1"/>
            <a:r>
              <a:rPr lang="en-US">
                <a:latin typeface="Lucida Sans Unicode" charset="0"/>
              </a:rPr>
              <a:t>Awada   1998 (2)		12			0</a:t>
            </a:r>
          </a:p>
          <a:p>
            <a:pPr eaLnBrk="1" hangingPunct="1"/>
            <a:r>
              <a:rPr lang="en-US">
                <a:latin typeface="Lucida Sans Unicode" charset="0"/>
              </a:rPr>
              <a:t>Poonnoose 2003 (28)		18			69.2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Medical management</a:t>
            </a:r>
          </a:p>
        </p:txBody>
      </p:sp>
      <p:sp>
        <p:nvSpPr>
          <p:cNvPr id="49154" name="Content Placeholder 2"/>
          <p:cNvSpPr>
            <a:spLocks noGrp="1"/>
          </p:cNvSpPr>
          <p:nvPr>
            <p:ph idx="1"/>
          </p:nvPr>
        </p:nvSpPr>
        <p:spPr>
          <a:xfrm>
            <a:off x="428625" y="1857375"/>
            <a:ext cx="8229600" cy="3733800"/>
          </a:xfrm>
        </p:spPr>
        <p:txBody>
          <a:bodyPr rtlCol="0"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>
                <a:ea typeface="+mn-ea"/>
                <a:cs typeface="+mn-cs"/>
              </a:rPr>
              <a:t>4 drugs x 3-4 months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>
                <a:ea typeface="+mn-ea"/>
                <a:cs typeface="+mn-cs"/>
              </a:rPr>
              <a:t>2 drugs x 14-16 months occasionally longer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>
                <a:ea typeface="+mn-ea"/>
                <a:cs typeface="+mn-cs"/>
              </a:rPr>
              <a:t>Regression of size from 4-6 weeks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>
                <a:ea typeface="+mn-ea"/>
                <a:cs typeface="+mn-cs"/>
              </a:rPr>
              <a:t>Most resolve in 12-14 months</a:t>
            </a:r>
          </a:p>
          <a:p>
            <a:pPr marL="1463040" lvl="4" indent="-210312" algn="just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None/>
              <a:defRPr/>
            </a:pPr>
            <a:r>
              <a:rPr lang="en-US" sz="1300" b="1" dirty="0" smtClean="0">
                <a:ea typeface="+mn-ea"/>
              </a:rPr>
              <a:t>    R </a:t>
            </a:r>
            <a:r>
              <a:rPr lang="en-US" sz="1300" b="1" dirty="0" err="1" smtClean="0">
                <a:ea typeface="+mn-ea"/>
              </a:rPr>
              <a:t>Patir</a:t>
            </a:r>
            <a:r>
              <a:rPr lang="en-US" sz="1300" b="1" dirty="0" smtClean="0">
                <a:ea typeface="+mn-ea"/>
              </a:rPr>
              <a:t>, R Bhatia, </a:t>
            </a:r>
            <a:r>
              <a:rPr lang="en-US" sz="1300" b="1" dirty="0" err="1" smtClean="0">
                <a:ea typeface="+mn-ea"/>
              </a:rPr>
              <a:t>Tandon</a:t>
            </a:r>
            <a:r>
              <a:rPr lang="en-US" sz="1300" b="1" dirty="0" smtClean="0">
                <a:ea typeface="+mn-ea"/>
              </a:rPr>
              <a:t> PN. Surgical management of </a:t>
            </a:r>
            <a:r>
              <a:rPr lang="en-US" sz="1300" b="1" dirty="0" err="1" smtClean="0">
                <a:ea typeface="+mn-ea"/>
              </a:rPr>
              <a:t>tuberculous</a:t>
            </a:r>
            <a:r>
              <a:rPr lang="en-US" sz="1300" b="1" dirty="0" smtClean="0">
                <a:ea typeface="+mn-ea"/>
              </a:rPr>
              <a:t> infections of the nervous system. </a:t>
            </a:r>
            <a:r>
              <a:rPr lang="en-US" sz="1300" b="1" dirty="0" err="1" smtClean="0">
                <a:ea typeface="+mn-ea"/>
              </a:rPr>
              <a:t>Schmidek</a:t>
            </a:r>
            <a:r>
              <a:rPr lang="en-US" sz="1300" b="1" dirty="0" smtClean="0">
                <a:ea typeface="+mn-ea"/>
              </a:rPr>
              <a:t> and Sweet operative neurosurgical techniques 5</a:t>
            </a:r>
            <a:r>
              <a:rPr lang="en-US" sz="1300" b="1" baseline="30000" dirty="0" smtClean="0">
                <a:ea typeface="+mn-ea"/>
              </a:rPr>
              <a:t>th</a:t>
            </a:r>
            <a:r>
              <a:rPr lang="en-US" sz="1300" b="1" dirty="0" smtClean="0">
                <a:ea typeface="+mn-ea"/>
              </a:rPr>
              <a:t> edition; 1617-1631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>
                <a:ea typeface="+mn-ea"/>
                <a:cs typeface="+mn-cs"/>
              </a:rPr>
              <a:t>AED to continue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>
                <a:ea typeface="+mn-ea"/>
                <a:cs typeface="+mn-cs"/>
              </a:rPr>
              <a:t>INH blocks </a:t>
            </a:r>
            <a:r>
              <a:rPr lang="en-US" dirty="0" err="1" smtClean="0">
                <a:ea typeface="+mn-ea"/>
                <a:cs typeface="+mn-cs"/>
              </a:rPr>
              <a:t>phenytoin</a:t>
            </a:r>
            <a:r>
              <a:rPr lang="en-US" dirty="0" smtClean="0">
                <a:ea typeface="+mn-ea"/>
                <a:cs typeface="+mn-cs"/>
              </a:rPr>
              <a:t> metabolism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>
                <a:ea typeface="+mn-ea"/>
                <a:cs typeface="+mn-cs"/>
              </a:rPr>
              <a:t>Steroids in all irrespective of age and stage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IN" dirty="0" smtClean="0">
              <a:ea typeface="+mn-ea"/>
              <a:cs typeface="+mn-cs"/>
            </a:endParaRPr>
          </a:p>
        </p:txBody>
      </p:sp>
      <p:sp>
        <p:nvSpPr>
          <p:cNvPr id="48131" name="Date Placeholder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3/11/2010</a:t>
            </a:r>
            <a:endParaRPr lang="en-IN"/>
          </a:p>
        </p:txBody>
      </p:sp>
      <p:sp>
        <p:nvSpPr>
          <p:cNvPr id="48132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3643313" y="6408738"/>
            <a:ext cx="3087687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IN"/>
              <a:t>CNS tuberculosis imaging and surgery</a:t>
            </a:r>
          </a:p>
        </p:txBody>
      </p:sp>
      <p:sp>
        <p:nvSpPr>
          <p:cNvPr id="4301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CE749D7-C2E5-E84A-BE6A-15BDF8EF184B}" type="slidenum">
              <a:rPr lang="en-US">
                <a:solidFill>
                  <a:srgbClr val="045C75"/>
                </a:solidFill>
              </a:rPr>
              <a:pPr eaLnBrk="1" hangingPunct="1"/>
              <a:t>38</a:t>
            </a:fld>
            <a:endParaRPr lang="en-US">
              <a:solidFill>
                <a:srgbClr val="045C75"/>
              </a:solidFill>
            </a:endParaRPr>
          </a:p>
        </p:txBody>
      </p:sp>
      <p:sp>
        <p:nvSpPr>
          <p:cNvPr id="43015" name="TextBox 6"/>
          <p:cNvSpPr txBox="1">
            <a:spLocks noChangeArrowheads="1"/>
          </p:cNvSpPr>
          <p:nvPr/>
        </p:nvSpPr>
        <p:spPr bwMode="auto">
          <a:xfrm>
            <a:off x="2357438" y="5643563"/>
            <a:ext cx="63579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/>
              <a:t>Prasad K, Singh MB. Corticosteroids for managing tuberculous meningitis. Cochrane Database Syst Rev 2008;1:CD002244. 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Resistant tuberculosis</a:t>
            </a:r>
          </a:p>
        </p:txBody>
      </p:sp>
      <p:sp>
        <p:nvSpPr>
          <p:cNvPr id="44035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nstantia" charset="0"/>
              </a:rPr>
              <a:t>MDR : resistant to INH and Rifampicin</a:t>
            </a:r>
          </a:p>
          <a:p>
            <a:pPr eaLnBrk="1" hangingPunct="1"/>
            <a:r>
              <a:rPr lang="en-US">
                <a:latin typeface="Constantia" charset="0"/>
              </a:rPr>
              <a:t>EDR/ XDR : MDR + resistance to Quinolones and injectable second line drugs</a:t>
            </a:r>
          </a:p>
          <a:p>
            <a:pPr eaLnBrk="1" hangingPunct="1">
              <a:buFont typeface="Wingdings 2" charset="0"/>
              <a:buNone/>
            </a:pPr>
            <a:endParaRPr lang="en-US">
              <a:latin typeface="Constantia" charset="0"/>
            </a:endParaRPr>
          </a:p>
          <a:p>
            <a:pPr eaLnBrk="1" hangingPunct="1"/>
            <a:endParaRPr lang="en-US">
              <a:latin typeface="Constantia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3/11/2010</a:t>
            </a:r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N"/>
              <a:t>CNS tuberculosis imaging and surgery</a:t>
            </a:r>
          </a:p>
        </p:txBody>
      </p:sp>
      <p:sp>
        <p:nvSpPr>
          <p:cNvPr id="4403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F63D5D5-5DC8-CC4F-8AAE-1FE31223E4F1}" type="slidenum">
              <a:rPr lang="en-US">
                <a:solidFill>
                  <a:srgbClr val="045C75"/>
                </a:solidFill>
              </a:rPr>
              <a:pPr eaLnBrk="1" hangingPunct="1"/>
              <a:t>39</a:t>
            </a:fld>
            <a:endParaRPr lang="en-US">
              <a:solidFill>
                <a:srgbClr val="045C75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Mycobacterium tuberculosis</a:t>
            </a:r>
          </a:p>
        </p:txBody>
      </p:sp>
      <p:sp>
        <p:nvSpPr>
          <p:cNvPr id="8195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875"/>
            <a:ext cx="4038600" cy="4433888"/>
          </a:xfrm>
        </p:spPr>
        <p:txBody>
          <a:bodyPr/>
          <a:lstStyle/>
          <a:p>
            <a:pPr eaLnBrk="1" hangingPunct="1"/>
            <a:r>
              <a:rPr lang="en-US">
                <a:latin typeface="Constantia" charset="0"/>
              </a:rPr>
              <a:t>Acid fast bacillus</a:t>
            </a:r>
          </a:p>
          <a:p>
            <a:pPr eaLnBrk="1" hangingPunct="1"/>
            <a:r>
              <a:rPr lang="en-US">
                <a:latin typeface="Constantia" charset="0"/>
              </a:rPr>
              <a:t>Does not stain on gram stain</a:t>
            </a:r>
          </a:p>
          <a:p>
            <a:pPr eaLnBrk="1" hangingPunct="1"/>
            <a:r>
              <a:rPr lang="en-US">
                <a:latin typeface="Constantia" charset="0"/>
              </a:rPr>
              <a:t>Obligate aerobes</a:t>
            </a:r>
          </a:p>
          <a:p>
            <a:pPr eaLnBrk="1" hangingPunct="1"/>
            <a:r>
              <a:rPr lang="en-US">
                <a:latin typeface="Constantia" charset="0"/>
              </a:rPr>
              <a:t>Difficult to grow</a:t>
            </a:r>
          </a:p>
          <a:p>
            <a:pPr eaLnBrk="1" hangingPunct="1"/>
            <a:r>
              <a:rPr lang="en-US">
                <a:latin typeface="Constantia" charset="0"/>
              </a:rPr>
              <a:t>High lipid in cell wall </a:t>
            </a:r>
          </a:p>
          <a:p>
            <a:pPr eaLnBrk="1" hangingPunct="1"/>
            <a:r>
              <a:rPr lang="en-US">
                <a:latin typeface="Constantia" charset="0"/>
              </a:rPr>
              <a:t>Hominis/ Bovine/ Avium</a:t>
            </a:r>
          </a:p>
          <a:p>
            <a:pPr eaLnBrk="1" hangingPunct="1"/>
            <a:endParaRPr lang="en-US">
              <a:latin typeface="Constantia" charset="0"/>
            </a:endParaRPr>
          </a:p>
        </p:txBody>
      </p:sp>
      <p:sp>
        <p:nvSpPr>
          <p:cNvPr id="12292" name="Date Placeholder 5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3/11/2010</a:t>
            </a:r>
            <a:endParaRPr lang="en-IN"/>
          </a:p>
        </p:txBody>
      </p:sp>
      <p:sp>
        <p:nvSpPr>
          <p:cNvPr id="12293" name="Footer Placeholder 7"/>
          <p:cNvSpPr>
            <a:spLocks noGrp="1"/>
          </p:cNvSpPr>
          <p:nvPr>
            <p:ph type="ftr" sz="quarter" idx="11"/>
          </p:nvPr>
        </p:nvSpPr>
        <p:spPr bwMode="auto">
          <a:xfrm>
            <a:off x="3000375" y="6429375"/>
            <a:ext cx="3730625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IN"/>
              <a:t>CNS tuberculosis imaging and surgery</a:t>
            </a:r>
          </a:p>
        </p:txBody>
      </p:sp>
      <p:sp>
        <p:nvSpPr>
          <p:cNvPr id="8198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4501B1D-CC48-0D47-82AD-C27A24F67A92}" type="slidenum">
              <a:rPr lang="en-US">
                <a:solidFill>
                  <a:srgbClr val="045C75"/>
                </a:solidFill>
              </a:rPr>
              <a:pPr eaLnBrk="1" hangingPunct="1"/>
              <a:t>4</a:t>
            </a:fld>
            <a:endParaRPr lang="en-US">
              <a:solidFill>
                <a:srgbClr val="045C75"/>
              </a:solidFill>
            </a:endParaRPr>
          </a:p>
        </p:txBody>
      </p:sp>
      <p:sp>
        <p:nvSpPr>
          <p:cNvPr id="8199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920875"/>
            <a:ext cx="4038600" cy="4433888"/>
          </a:xfrm>
        </p:spPr>
        <p:txBody>
          <a:bodyPr/>
          <a:lstStyle/>
          <a:p>
            <a:endParaRPr lang="en-US">
              <a:latin typeface="Constanti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305800" cy="11430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3/11/2010</a:t>
            </a:r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N" smtClean="0"/>
              <a:t>CNS tuberculosis imaging and surgery</a:t>
            </a:r>
            <a:endParaRPr lang="en-IN"/>
          </a:p>
        </p:txBody>
      </p:sp>
      <p:sp>
        <p:nvSpPr>
          <p:cNvPr id="4506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51E42BF-6A01-2246-906F-4F66D3FB0EC7}" type="slidenum">
              <a:rPr lang="en-US">
                <a:solidFill>
                  <a:srgbClr val="045C75"/>
                </a:solidFill>
              </a:rPr>
              <a:pPr eaLnBrk="1" hangingPunct="1"/>
              <a:t>40</a:t>
            </a:fld>
            <a:endParaRPr lang="en-US">
              <a:solidFill>
                <a:srgbClr val="045C75"/>
              </a:solidFill>
            </a:endParaRPr>
          </a:p>
        </p:txBody>
      </p:sp>
      <p:pic>
        <p:nvPicPr>
          <p:cNvPr id="450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214313"/>
            <a:ext cx="5684837" cy="634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Surgery 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nstantia" charset="0"/>
              </a:rPr>
              <a:t>Severe elevation of ICP</a:t>
            </a:r>
          </a:p>
          <a:p>
            <a:pPr eaLnBrk="1" hangingPunct="1"/>
            <a:r>
              <a:rPr lang="en-US">
                <a:latin typeface="Constantia" charset="0"/>
              </a:rPr>
              <a:t>Threatening life or vision</a:t>
            </a:r>
          </a:p>
          <a:p>
            <a:pPr eaLnBrk="1" hangingPunct="1"/>
            <a:r>
              <a:rPr lang="en-US">
                <a:latin typeface="Constantia" charset="0"/>
              </a:rPr>
              <a:t>Do not respond to drugs clinically/ radiologically</a:t>
            </a:r>
          </a:p>
          <a:p>
            <a:pPr eaLnBrk="1" hangingPunct="1"/>
            <a:r>
              <a:rPr lang="en-US">
                <a:latin typeface="Constantia" charset="0"/>
              </a:rPr>
              <a:t>Diagnosis in doubt</a:t>
            </a:r>
          </a:p>
          <a:p>
            <a:pPr eaLnBrk="1" hangingPunct="1"/>
            <a:r>
              <a:rPr lang="en-US">
                <a:latin typeface="Constantia" charset="0"/>
              </a:rPr>
              <a:t>Obstructive hydrocephalus</a:t>
            </a:r>
          </a:p>
          <a:p>
            <a:pPr lvl="3" algn="just" eaLnBrk="1" hangingPunct="1">
              <a:buFont typeface="Wingdings 2" charset="0"/>
              <a:buNone/>
            </a:pPr>
            <a:r>
              <a:rPr lang="en-US" sz="1200" b="1">
                <a:latin typeface="Constantia" charset="0"/>
              </a:rPr>
              <a:t>     R Patir, R Bhatia, Tandon PN. Surgical management of tuberculous infections of the nervous system. Schmidek and Sweet operative neurosurgical techniques 5</a:t>
            </a:r>
            <a:r>
              <a:rPr lang="en-US" sz="1200" b="1" baseline="30000">
                <a:latin typeface="Constantia" charset="0"/>
              </a:rPr>
              <a:t>th</a:t>
            </a:r>
            <a:r>
              <a:rPr lang="en-US" sz="1200" b="1">
                <a:latin typeface="Constantia" charset="0"/>
              </a:rPr>
              <a:t> edition; 1617-1631</a:t>
            </a:r>
            <a:endParaRPr lang="en-US">
              <a:latin typeface="Constantia" charset="0"/>
            </a:endParaRPr>
          </a:p>
          <a:p>
            <a:pPr eaLnBrk="1" hangingPunct="1"/>
            <a:r>
              <a:rPr lang="en-US">
                <a:latin typeface="Constantia" charset="0"/>
              </a:rPr>
              <a:t>Aim diagnosis/ relieve pressure</a:t>
            </a:r>
          </a:p>
        </p:txBody>
      </p:sp>
      <p:sp>
        <p:nvSpPr>
          <p:cNvPr id="2" name="Date Placeholder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3/11/2010</a:t>
            </a:r>
            <a:endParaRPr lang="en-IN"/>
          </a:p>
        </p:txBody>
      </p:sp>
      <p:sp>
        <p:nvSpPr>
          <p:cNvPr id="50180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2857500" y="6421438"/>
            <a:ext cx="38735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IN"/>
              <a:t>CNS tuberculosis imaging and surgery</a:t>
            </a:r>
          </a:p>
        </p:txBody>
      </p:sp>
      <p:sp>
        <p:nvSpPr>
          <p:cNvPr id="4608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9F57ACB-5F89-9749-8BDE-304BDB7F4A9E}" type="slidenum">
              <a:rPr lang="en-US">
                <a:solidFill>
                  <a:srgbClr val="045C75"/>
                </a:solidFill>
              </a:rPr>
              <a:pPr eaLnBrk="1" hangingPunct="1"/>
              <a:t>41</a:t>
            </a:fld>
            <a:endParaRPr lang="en-US">
              <a:solidFill>
                <a:srgbClr val="045C75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Surgical management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nstantia" charset="0"/>
              </a:rPr>
              <a:t>Biopsy of the mass lesion</a:t>
            </a:r>
          </a:p>
          <a:p>
            <a:pPr eaLnBrk="1" hangingPunct="1"/>
            <a:r>
              <a:rPr lang="en-US">
                <a:latin typeface="Constantia" charset="0"/>
              </a:rPr>
              <a:t>Hydrocephalus </a:t>
            </a:r>
          </a:p>
          <a:p>
            <a:pPr lvl="3" eaLnBrk="1" hangingPunct="1"/>
            <a:r>
              <a:rPr lang="en-US">
                <a:latin typeface="Constantia" charset="0"/>
              </a:rPr>
              <a:t>Communicating  (commoner)</a:t>
            </a:r>
          </a:p>
          <a:p>
            <a:pPr lvl="3" eaLnBrk="1" hangingPunct="1"/>
            <a:r>
              <a:rPr lang="en-US">
                <a:latin typeface="Constantia" charset="0"/>
              </a:rPr>
              <a:t>Non communicating</a:t>
            </a:r>
          </a:p>
          <a:p>
            <a:pPr eaLnBrk="1" hangingPunct="1">
              <a:buFont typeface="Wingdings 2" charset="0"/>
              <a:buNone/>
            </a:pPr>
            <a:endParaRPr lang="en-US">
              <a:latin typeface="Constantia" charset="0"/>
            </a:endParaRPr>
          </a:p>
          <a:p>
            <a:pPr lvl="3" eaLnBrk="1" hangingPunct="1">
              <a:buFont typeface="Wingdings 2" charset="0"/>
              <a:buNone/>
            </a:pPr>
            <a:endParaRPr lang="en-US">
              <a:latin typeface="Constantia" charset="0"/>
            </a:endParaRPr>
          </a:p>
          <a:p>
            <a:pPr lvl="3" eaLnBrk="1" hangingPunct="1"/>
            <a:endParaRPr lang="en-US">
              <a:latin typeface="Constantia" charset="0"/>
            </a:endParaRPr>
          </a:p>
        </p:txBody>
      </p:sp>
      <p:sp>
        <p:nvSpPr>
          <p:cNvPr id="49155" name="Date Placeholder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3/11/2010</a:t>
            </a:r>
            <a:endParaRPr lang="en-IN"/>
          </a:p>
        </p:txBody>
      </p:sp>
      <p:sp>
        <p:nvSpPr>
          <p:cNvPr id="49156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3571875" y="6408738"/>
            <a:ext cx="3159125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IN"/>
              <a:t>CNS tuberculosis imaging and surgery</a:t>
            </a:r>
          </a:p>
        </p:txBody>
      </p:sp>
      <p:sp>
        <p:nvSpPr>
          <p:cNvPr id="4711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03B8136-01FE-4B42-8268-14BB491C3568}" type="slidenum">
              <a:rPr lang="en-US">
                <a:solidFill>
                  <a:srgbClr val="045C75"/>
                </a:solidFill>
              </a:rPr>
              <a:pPr eaLnBrk="1" hangingPunct="1"/>
              <a:t>42</a:t>
            </a:fld>
            <a:endParaRPr lang="en-US">
              <a:solidFill>
                <a:srgbClr val="045C75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Surgery principles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nstantia" charset="0"/>
              </a:rPr>
              <a:t>Non eloquent areas total excision (small lesion)</a:t>
            </a:r>
          </a:p>
          <a:p>
            <a:pPr eaLnBrk="1" hangingPunct="1"/>
            <a:r>
              <a:rPr lang="en-US">
                <a:latin typeface="Constantia" charset="0"/>
              </a:rPr>
              <a:t>Subtotal/ partial excision (large lesion/ eloquent cortex)</a:t>
            </a:r>
          </a:p>
          <a:p>
            <a:pPr eaLnBrk="1" hangingPunct="1"/>
            <a:r>
              <a:rPr lang="en-US">
                <a:latin typeface="Constantia" charset="0"/>
              </a:rPr>
              <a:t>Conservative excision around vital structures</a:t>
            </a:r>
          </a:p>
          <a:p>
            <a:pPr eaLnBrk="1" hangingPunct="1"/>
            <a:r>
              <a:rPr lang="en-US">
                <a:latin typeface="Constantia" charset="0"/>
              </a:rPr>
              <a:t>Evacuation of central liquifactive portion in deep seated lesions</a:t>
            </a:r>
          </a:p>
          <a:p>
            <a:pPr eaLnBrk="1" hangingPunct="1"/>
            <a:r>
              <a:rPr lang="en-US">
                <a:latin typeface="Constantia" charset="0"/>
              </a:rPr>
              <a:t>Residual lesions may respond to medical therapy</a:t>
            </a:r>
          </a:p>
          <a:p>
            <a:pPr lvl="4" eaLnBrk="1" hangingPunct="1"/>
            <a:r>
              <a:rPr lang="en-US" sz="1200" b="1">
                <a:latin typeface="Constantia" charset="0"/>
              </a:rPr>
              <a:t>R Patir, R Bhatia, Tandon PN. Surgical management of tuberculous infections of the nervous system. Schmidek and Sweet operative neurosurgical techniques 5</a:t>
            </a:r>
            <a:r>
              <a:rPr lang="en-US" sz="1200" b="1" baseline="30000">
                <a:latin typeface="Constantia" charset="0"/>
              </a:rPr>
              <a:t>th</a:t>
            </a:r>
            <a:r>
              <a:rPr lang="en-US" sz="1200" b="1">
                <a:latin typeface="Constantia" charset="0"/>
              </a:rPr>
              <a:t> edition; 1617-1631</a:t>
            </a:r>
            <a:endParaRPr lang="en-US" sz="1200">
              <a:latin typeface="Constantia" charset="0"/>
            </a:endParaRPr>
          </a:p>
          <a:p>
            <a:pPr eaLnBrk="1" hangingPunct="1"/>
            <a:r>
              <a:rPr lang="en-US">
                <a:latin typeface="Constantia" charset="0"/>
              </a:rPr>
              <a:t>Hydrocephalus </a:t>
            </a:r>
          </a:p>
          <a:p>
            <a:pPr lvl="3" eaLnBrk="1" hangingPunct="1">
              <a:buFont typeface="Arial" charset="0"/>
              <a:buNone/>
            </a:pPr>
            <a:endParaRPr lang="en-US">
              <a:latin typeface="Constantia" charset="0"/>
            </a:endParaRPr>
          </a:p>
        </p:txBody>
      </p:sp>
      <p:sp>
        <p:nvSpPr>
          <p:cNvPr id="51203" name="Date Placeholder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3/11/2010</a:t>
            </a:r>
            <a:endParaRPr lang="en-IN"/>
          </a:p>
        </p:txBody>
      </p:sp>
      <p:sp>
        <p:nvSpPr>
          <p:cNvPr id="51204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2428875" y="6408738"/>
            <a:ext cx="4302125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IN"/>
              <a:t>CNS tuberculosis imaging and surgery</a:t>
            </a:r>
          </a:p>
        </p:txBody>
      </p:sp>
      <p:sp>
        <p:nvSpPr>
          <p:cNvPr id="4813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9C7474E-FEA7-324E-B1D1-CBCB051303F4}" type="slidenum">
              <a:rPr lang="en-US">
                <a:solidFill>
                  <a:srgbClr val="045C75"/>
                </a:solidFill>
              </a:rPr>
              <a:pPr eaLnBrk="1" hangingPunct="1"/>
              <a:t>43</a:t>
            </a:fld>
            <a:endParaRPr lang="en-US">
              <a:solidFill>
                <a:srgbClr val="045C75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alibri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3/11/2010</a:t>
            </a:r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N" smtClean="0"/>
              <a:t>CNS tuberculosis imaging and surgery</a:t>
            </a:r>
            <a:endParaRPr lang="en-IN"/>
          </a:p>
        </p:txBody>
      </p:sp>
      <p:sp>
        <p:nvSpPr>
          <p:cNvPr id="4915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6304999-15E4-3B42-BC1C-2B644A271758}" type="slidenum">
              <a:rPr lang="en-US">
                <a:solidFill>
                  <a:srgbClr val="045C75"/>
                </a:solidFill>
              </a:rPr>
              <a:pPr eaLnBrk="1" hangingPunct="1"/>
              <a:t>44</a:t>
            </a:fld>
            <a:endParaRPr lang="en-US">
              <a:solidFill>
                <a:srgbClr val="045C75"/>
              </a:solidFill>
            </a:endParaRPr>
          </a:p>
        </p:txBody>
      </p:sp>
      <p:pic>
        <p:nvPicPr>
          <p:cNvPr id="491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71688" y="214313"/>
            <a:ext cx="5399087" cy="6242050"/>
          </a:xfr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alibri" charset="0"/>
            </a:endParaRP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Constantia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3/11/2010</a:t>
            </a:r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N" smtClean="0"/>
              <a:t>CNS tuberculosis imaging and surgery</a:t>
            </a:r>
            <a:endParaRPr lang="en-IN"/>
          </a:p>
        </p:txBody>
      </p:sp>
      <p:sp>
        <p:nvSpPr>
          <p:cNvPr id="5018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7D4AD71-A35E-8646-BECA-D47BF037FEC4}" type="slidenum">
              <a:rPr lang="en-US">
                <a:solidFill>
                  <a:srgbClr val="045C75"/>
                </a:solidFill>
              </a:rPr>
              <a:pPr eaLnBrk="1" hangingPunct="1"/>
              <a:t>45</a:t>
            </a:fld>
            <a:endParaRPr lang="en-US">
              <a:solidFill>
                <a:srgbClr val="045C75"/>
              </a:solidFill>
            </a:endParaRPr>
          </a:p>
        </p:txBody>
      </p:sp>
      <p:pic>
        <p:nvPicPr>
          <p:cNvPr id="5018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104775"/>
            <a:ext cx="7010400" cy="639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Hydrocephalus 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nstantia" charset="0"/>
              </a:rPr>
              <a:t>Inevitable in those who survive 4-6 weeks</a:t>
            </a:r>
          </a:p>
          <a:p>
            <a:pPr eaLnBrk="1" hangingPunct="1"/>
            <a:r>
              <a:rPr lang="en-US">
                <a:latin typeface="Constantia" charset="0"/>
              </a:rPr>
              <a:t>Mortality 20-100%</a:t>
            </a:r>
          </a:p>
          <a:p>
            <a:pPr eaLnBrk="1" hangingPunct="1"/>
            <a:r>
              <a:rPr lang="en-US">
                <a:latin typeface="Constantia" charset="0"/>
              </a:rPr>
              <a:t>Grade at admission significant</a:t>
            </a:r>
          </a:p>
          <a:p>
            <a:pPr eaLnBrk="1" hangingPunct="1"/>
            <a:r>
              <a:rPr lang="en-US">
                <a:latin typeface="Constantia" charset="0"/>
              </a:rPr>
              <a:t>Early shunt for grade I,II</a:t>
            </a:r>
          </a:p>
          <a:p>
            <a:pPr eaLnBrk="1" hangingPunct="1"/>
            <a:endParaRPr lang="en-US">
              <a:latin typeface="Constantia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3/11/2010</a:t>
            </a:r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N"/>
              <a:t>CNS tuberculosis imaging and surgery</a:t>
            </a:r>
          </a:p>
        </p:txBody>
      </p:sp>
      <p:sp>
        <p:nvSpPr>
          <p:cNvPr id="5120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02587DE-7838-0749-AD06-AD533EF96267}" type="slidenum">
              <a:rPr lang="en-US">
                <a:solidFill>
                  <a:srgbClr val="045C75"/>
                </a:solidFill>
              </a:rPr>
              <a:pPr eaLnBrk="1" hangingPunct="1"/>
              <a:t>46</a:t>
            </a:fld>
            <a:endParaRPr lang="en-US">
              <a:solidFill>
                <a:srgbClr val="045C75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  <p:sp>
        <p:nvSpPr>
          <p:cNvPr id="52227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nstantia" charset="0"/>
              </a:rPr>
              <a:t>ETV</a:t>
            </a:r>
          </a:p>
          <a:p>
            <a:pPr lvl="2" eaLnBrk="1" hangingPunct="1"/>
            <a:r>
              <a:rPr lang="en-US">
                <a:latin typeface="Constantia" charset="0"/>
              </a:rPr>
              <a:t>73.1% success rate for ETV in TBM with hydrocephalus</a:t>
            </a:r>
          </a:p>
          <a:p>
            <a:pPr lvl="3" eaLnBrk="1" hangingPunct="1"/>
            <a:r>
              <a:rPr lang="en-US" sz="1000" i="1">
                <a:latin typeface="Constantia" charset="0"/>
              </a:rPr>
              <a:t>A chugh, M hussain et al. Surgical outcome of tuberculous meningitis hydrocephalus treated by endoscopic third ventriculostomy: prognostic factors and postoperative neuroimaging for functional assessment of ventriculostomy: </a:t>
            </a:r>
            <a:r>
              <a:rPr lang="pt-BR" sz="1000" i="1">
                <a:latin typeface="Constantia" charset="0"/>
              </a:rPr>
              <a:t>J Neurosurg Pediatrics 3:000–000, 2009</a:t>
            </a:r>
            <a:endParaRPr lang="en-US" sz="5200" i="1">
              <a:latin typeface="Constantia" charset="0"/>
            </a:endParaRPr>
          </a:p>
          <a:p>
            <a:pPr eaLnBrk="1" hangingPunct="1"/>
            <a:r>
              <a:rPr lang="en-US">
                <a:latin typeface="Constantia" charset="0"/>
              </a:rPr>
              <a:t>Endovascular revascularization for ischemia</a:t>
            </a:r>
          </a:p>
          <a:p>
            <a:pPr eaLnBrk="1" hangingPunct="1"/>
            <a:endParaRPr lang="en-US">
              <a:latin typeface="Constantia" charset="0"/>
            </a:endParaRPr>
          </a:p>
          <a:p>
            <a:pPr eaLnBrk="1" hangingPunct="1"/>
            <a:r>
              <a:rPr lang="en-US">
                <a:latin typeface="Constantia" charset="0"/>
              </a:rPr>
              <a:t>STA MCA bypass</a:t>
            </a:r>
          </a:p>
          <a:p>
            <a:pPr lvl="3" eaLnBrk="1" hangingPunct="1"/>
            <a:r>
              <a:rPr lang="en-US">
                <a:latin typeface="Constantia" charset="0"/>
              </a:rPr>
              <a:t>The left superficial temporal artery–MCA bypass was found to be capable of preventing new ischemic events in the 21-month follow-up period</a:t>
            </a:r>
          </a:p>
          <a:p>
            <a:pPr lvl="4" algn="just" eaLnBrk="1" hangingPunct="1"/>
            <a:r>
              <a:rPr lang="pt-BR" sz="1100">
                <a:latin typeface="Constantia" charset="0"/>
              </a:rPr>
              <a:t>Martin misch, Ultrich- wilhelm et al.</a:t>
            </a:r>
            <a:r>
              <a:rPr lang="en-US" sz="1100">
                <a:latin typeface="Constantia" charset="0"/>
              </a:rPr>
              <a:t> Prevention of secondary ischemic events by superficial temporal artery–middle cerebral artery bypass surgery after tuberculosis-induced vasculopathy in a 5-year-old child:Neurosurg Pediatrics 6:000–000, 2010</a:t>
            </a:r>
            <a:endParaRPr lang="pt-BR" sz="1100">
              <a:latin typeface="Constantia" charset="0"/>
            </a:endParaRPr>
          </a:p>
          <a:p>
            <a:pPr eaLnBrk="1" hangingPunct="1"/>
            <a:endParaRPr lang="en-US">
              <a:latin typeface="Constantia" charset="0"/>
            </a:endParaRPr>
          </a:p>
        </p:txBody>
      </p:sp>
      <p:sp>
        <p:nvSpPr>
          <p:cNvPr id="53251" name="Date Placeholder 2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3/11/2010</a:t>
            </a:r>
            <a:endParaRPr lang="en-IN"/>
          </a:p>
        </p:txBody>
      </p:sp>
      <p:sp>
        <p:nvSpPr>
          <p:cNvPr id="53252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IN"/>
              <a:t>CNS tuberculosis imaging and surgery</a:t>
            </a:r>
          </a:p>
        </p:txBody>
      </p:sp>
      <p:sp>
        <p:nvSpPr>
          <p:cNvPr id="52230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50269F1-79EA-7C47-B3BA-AA6A8FCD0DF4}" type="slidenum">
              <a:rPr lang="en-US">
                <a:solidFill>
                  <a:srgbClr val="045C75"/>
                </a:solidFill>
              </a:rPr>
              <a:pPr eaLnBrk="1" hangingPunct="1"/>
              <a:t>47</a:t>
            </a:fld>
            <a:endParaRPr lang="en-US">
              <a:solidFill>
                <a:srgbClr val="045C75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500063" y="285750"/>
            <a:ext cx="8229600" cy="11430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AIIMS DATA (1975-1992)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071563" y="1500188"/>
          <a:ext cx="5486400" cy="4500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</a:tblGrid>
              <a:tr h="39623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SUPRATENTORIAL</a:t>
                      </a:r>
                      <a:endParaRPr lang="en-IN" sz="2000" b="1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78</a:t>
                      </a:r>
                      <a:endParaRPr lang="en-IN" sz="1800" dirty="0"/>
                    </a:p>
                  </a:txBody>
                  <a:tcPr marT="45717" marB="45717"/>
                </a:tc>
              </a:tr>
              <a:tr h="37081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PARIETAL</a:t>
                      </a:r>
                      <a:endParaRPr lang="en-IN" sz="18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28</a:t>
                      </a:r>
                      <a:endParaRPr lang="en-IN" sz="1800" dirty="0"/>
                    </a:p>
                  </a:txBody>
                  <a:tcPr marT="45717" marB="45717"/>
                </a:tc>
              </a:tr>
              <a:tr h="37081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FRONTAL</a:t>
                      </a:r>
                      <a:endParaRPr lang="en-IN" sz="18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26</a:t>
                      </a:r>
                      <a:endParaRPr lang="en-IN" sz="1800" dirty="0"/>
                    </a:p>
                  </a:txBody>
                  <a:tcPr marT="45717" marB="45717"/>
                </a:tc>
              </a:tr>
              <a:tr h="37081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TEMPORAL</a:t>
                      </a:r>
                      <a:endParaRPr lang="en-IN" sz="18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15</a:t>
                      </a:r>
                      <a:endParaRPr lang="en-IN" sz="1800" dirty="0"/>
                    </a:p>
                  </a:txBody>
                  <a:tcPr marT="45717" marB="45717"/>
                </a:tc>
              </a:tr>
              <a:tr h="37081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BG</a:t>
                      </a:r>
                      <a:r>
                        <a:rPr lang="en-US" sz="1800" baseline="0" dirty="0" smtClean="0"/>
                        <a:t> / THALAMUS</a:t>
                      </a:r>
                      <a:endParaRPr lang="en-IN" sz="18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</a:t>
                      </a:r>
                      <a:endParaRPr lang="en-IN" sz="1800" dirty="0"/>
                    </a:p>
                  </a:txBody>
                  <a:tcPr marT="45717" marB="45717"/>
                </a:tc>
              </a:tr>
              <a:tr h="37081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SELAR/SUPRASELLAR</a:t>
                      </a:r>
                      <a:endParaRPr lang="en-IN" sz="18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</a:t>
                      </a:r>
                      <a:endParaRPr lang="en-IN" sz="1800" dirty="0"/>
                    </a:p>
                  </a:txBody>
                  <a:tcPr marT="45717" marB="45717"/>
                </a:tc>
              </a:tr>
              <a:tr h="37081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ORBITAL FISSURE</a:t>
                      </a:r>
                      <a:endParaRPr lang="en-IN" sz="18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</a:t>
                      </a:r>
                      <a:endParaRPr lang="en-IN" sz="1800" dirty="0"/>
                    </a:p>
                  </a:txBody>
                  <a:tcPr marT="45717" marB="45717"/>
                </a:tc>
              </a:tr>
              <a:tr h="39623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INFRATENTORIAL</a:t>
                      </a:r>
                      <a:endParaRPr lang="en-IN" sz="2000" b="1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50</a:t>
                      </a:r>
                      <a:endParaRPr lang="en-IN" sz="2000" b="1" dirty="0"/>
                    </a:p>
                  </a:txBody>
                  <a:tcPr marT="45717" marB="45717"/>
                </a:tc>
              </a:tr>
              <a:tr h="37081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CEREBELLUM</a:t>
                      </a:r>
                      <a:endParaRPr lang="en-IN" sz="18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44</a:t>
                      </a:r>
                      <a:endParaRPr lang="en-IN" sz="1800" dirty="0"/>
                    </a:p>
                  </a:txBody>
                  <a:tcPr marT="45717" marB="45717"/>
                </a:tc>
              </a:tr>
              <a:tr h="37081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CP ANGLE</a:t>
                      </a:r>
                      <a:endParaRPr lang="en-IN" sz="18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</a:t>
                      </a:r>
                      <a:endParaRPr lang="en-IN" sz="1800" dirty="0"/>
                    </a:p>
                  </a:txBody>
                  <a:tcPr marT="45717" marB="45717"/>
                </a:tc>
              </a:tr>
              <a:tr h="37081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TENTORIUM</a:t>
                      </a:r>
                      <a:endParaRPr lang="en-IN" sz="18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</a:t>
                      </a:r>
                      <a:endParaRPr lang="en-IN" sz="1800" dirty="0"/>
                    </a:p>
                  </a:txBody>
                  <a:tcPr marT="45717" marB="45717"/>
                </a:tc>
              </a:tr>
              <a:tr h="37081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BRAINSTEM</a:t>
                      </a:r>
                      <a:endParaRPr lang="en-IN" sz="18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</a:t>
                      </a:r>
                      <a:endParaRPr lang="en-IN" sz="1800" dirty="0"/>
                    </a:p>
                  </a:txBody>
                  <a:tcPr marT="45717" marB="45717"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3/11/2010</a:t>
            </a:r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N"/>
              <a:t>CNS tuberculosis imaging and surgery</a:t>
            </a:r>
          </a:p>
        </p:txBody>
      </p:sp>
      <p:sp>
        <p:nvSpPr>
          <p:cNvPr id="5329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1D8D76E-87FB-A64F-A13A-E3A5FDDD0A42}" type="slidenum">
              <a:rPr lang="en-US">
                <a:solidFill>
                  <a:srgbClr val="045C75"/>
                </a:solidFill>
              </a:rPr>
              <a:pPr eaLnBrk="1" hangingPunct="1"/>
              <a:t>48</a:t>
            </a:fld>
            <a:endParaRPr lang="en-US">
              <a:solidFill>
                <a:srgbClr val="045C75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>
          <a:xfrm>
            <a:off x="500063" y="2714625"/>
            <a:ext cx="8229600" cy="1143000"/>
          </a:xfrm>
          <a:ln>
            <a:miter lim="800000"/>
            <a:headEnd/>
            <a:tailEnd/>
          </a:ln>
          <a:extLst/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Thank you</a:t>
            </a:r>
            <a:endParaRPr lang="en-IN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3/11/2010</a:t>
            </a:r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N"/>
              <a:t>CNS tuberculosis imaging and surgery</a:t>
            </a:r>
          </a:p>
        </p:txBody>
      </p:sp>
      <p:sp>
        <p:nvSpPr>
          <p:cNvPr id="5427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7AB4CF1-FF57-6644-BE8C-EE9E5E17BAF1}" type="slidenum">
              <a:rPr lang="en-US">
                <a:solidFill>
                  <a:srgbClr val="045C75"/>
                </a:solidFill>
              </a:rPr>
              <a:pPr eaLnBrk="1" hangingPunct="1"/>
              <a:t>49</a:t>
            </a:fld>
            <a:endParaRPr lang="en-US">
              <a:solidFill>
                <a:srgbClr val="045C75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Pathogenesis 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nstantia" charset="0"/>
              </a:rPr>
              <a:t>May develop during initial infection/ reactivation</a:t>
            </a:r>
          </a:p>
          <a:p>
            <a:pPr eaLnBrk="1" hangingPunct="1"/>
            <a:endParaRPr lang="en-US">
              <a:latin typeface="Constantia" charset="0"/>
            </a:endParaRPr>
          </a:p>
          <a:p>
            <a:pPr eaLnBrk="1" hangingPunct="1"/>
            <a:r>
              <a:rPr lang="en-US">
                <a:latin typeface="Constantia" charset="0"/>
              </a:rPr>
              <a:t>Haematogenous dissemination</a:t>
            </a:r>
          </a:p>
          <a:p>
            <a:pPr lvl="2" eaLnBrk="1" hangingPunct="1"/>
            <a:r>
              <a:rPr lang="en-US">
                <a:latin typeface="Constantia" charset="0"/>
              </a:rPr>
              <a:t>Commonest </a:t>
            </a:r>
          </a:p>
          <a:p>
            <a:pPr lvl="2" eaLnBrk="1" hangingPunct="1"/>
            <a:r>
              <a:rPr lang="en-US">
                <a:latin typeface="Constantia" charset="0"/>
              </a:rPr>
              <a:t>Focus in brain (Rich focus)</a:t>
            </a:r>
          </a:p>
          <a:p>
            <a:pPr lvl="2" eaLnBrk="1" hangingPunct="1"/>
            <a:r>
              <a:rPr lang="en-US">
                <a:latin typeface="Constantia" charset="0"/>
              </a:rPr>
              <a:t>Rupture of focus into subarachnoid/ ventricular space</a:t>
            </a:r>
          </a:p>
          <a:p>
            <a:pPr lvl="2" eaLnBrk="1" hangingPunct="1">
              <a:buFont typeface="Arial" charset="0"/>
              <a:buNone/>
            </a:pPr>
            <a:endParaRPr lang="en-US">
              <a:latin typeface="Constantia" charset="0"/>
            </a:endParaRPr>
          </a:p>
          <a:p>
            <a:pPr eaLnBrk="1" hangingPunct="1"/>
            <a:r>
              <a:rPr lang="en-US">
                <a:latin typeface="Constantia" charset="0"/>
              </a:rPr>
              <a:t>Contiguous spread </a:t>
            </a:r>
          </a:p>
        </p:txBody>
      </p:sp>
      <p:sp>
        <p:nvSpPr>
          <p:cNvPr id="13315" name="Date Placeholder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3/11/2010</a:t>
            </a:r>
            <a:endParaRPr lang="en-IN"/>
          </a:p>
        </p:txBody>
      </p:sp>
      <p:sp>
        <p:nvSpPr>
          <p:cNvPr id="13316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3286125" y="6408738"/>
            <a:ext cx="3444875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IN"/>
              <a:t>CNS tuberculosis imaging and surgery</a:t>
            </a:r>
          </a:p>
        </p:txBody>
      </p:sp>
      <p:sp>
        <p:nvSpPr>
          <p:cNvPr id="922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0B27DAE-634B-634D-B627-11202BA1BC60}" type="slidenum">
              <a:rPr lang="en-US">
                <a:solidFill>
                  <a:srgbClr val="045C75"/>
                </a:solidFill>
              </a:rPr>
              <a:pPr eaLnBrk="1" hangingPunct="1"/>
              <a:t>5</a:t>
            </a:fld>
            <a:endParaRPr lang="en-US">
              <a:solidFill>
                <a:srgbClr val="045C75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CNS tuberculosis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nstantia" charset="0"/>
              </a:rPr>
              <a:t>Intracranial </a:t>
            </a:r>
          </a:p>
          <a:p>
            <a:pPr lvl="2" eaLnBrk="1" hangingPunct="1"/>
            <a:r>
              <a:rPr lang="en-US">
                <a:latin typeface="Constantia" charset="0"/>
              </a:rPr>
              <a:t>Parenchymal </a:t>
            </a:r>
          </a:p>
          <a:p>
            <a:pPr lvl="2" eaLnBrk="1" hangingPunct="1"/>
            <a:r>
              <a:rPr lang="en-US">
                <a:latin typeface="Constantia" charset="0"/>
              </a:rPr>
              <a:t>Meningeal </a:t>
            </a:r>
          </a:p>
          <a:p>
            <a:pPr lvl="2" eaLnBrk="1" hangingPunct="1"/>
            <a:r>
              <a:rPr lang="en-US">
                <a:latin typeface="Constantia" charset="0"/>
              </a:rPr>
              <a:t>Osseous </a:t>
            </a:r>
          </a:p>
          <a:p>
            <a:pPr eaLnBrk="1" hangingPunct="1"/>
            <a:r>
              <a:rPr lang="en-US">
                <a:latin typeface="Constantia" charset="0"/>
              </a:rPr>
              <a:t>Spinal </a:t>
            </a:r>
          </a:p>
          <a:p>
            <a:pPr lvl="2" eaLnBrk="1" hangingPunct="1"/>
            <a:r>
              <a:rPr lang="en-US">
                <a:latin typeface="Constantia" charset="0"/>
              </a:rPr>
              <a:t>Parenchymal </a:t>
            </a:r>
          </a:p>
          <a:p>
            <a:pPr lvl="2" eaLnBrk="1" hangingPunct="1"/>
            <a:r>
              <a:rPr lang="en-US">
                <a:latin typeface="Constantia" charset="0"/>
              </a:rPr>
              <a:t>Meningeal </a:t>
            </a:r>
          </a:p>
          <a:p>
            <a:pPr lvl="2" eaLnBrk="1" hangingPunct="1"/>
            <a:r>
              <a:rPr lang="en-US">
                <a:latin typeface="Constantia" charset="0"/>
              </a:rPr>
              <a:t>Arachnoiditis </a:t>
            </a:r>
          </a:p>
          <a:p>
            <a:pPr lvl="2" eaLnBrk="1" hangingPunct="1"/>
            <a:r>
              <a:rPr lang="en-US">
                <a:latin typeface="Constantia" charset="0"/>
              </a:rPr>
              <a:t>Osseous </a:t>
            </a:r>
          </a:p>
          <a:p>
            <a:pPr eaLnBrk="1" hangingPunct="1"/>
            <a:endParaRPr lang="en-US">
              <a:latin typeface="Constantia" charset="0"/>
            </a:endParaRPr>
          </a:p>
        </p:txBody>
      </p:sp>
      <p:sp>
        <p:nvSpPr>
          <p:cNvPr id="14339" name="Date Placeholder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3/11/2010</a:t>
            </a:r>
            <a:endParaRPr lang="en-IN"/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3429000" y="6408738"/>
            <a:ext cx="33020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IN"/>
              <a:t>CNS tuberculosis imaging and surgery</a:t>
            </a:r>
          </a:p>
        </p:txBody>
      </p:sp>
      <p:sp>
        <p:nvSpPr>
          <p:cNvPr id="10246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D8E9BC9-8B20-A443-A398-C17A8985B541}" type="slidenum">
              <a:rPr lang="en-US">
                <a:solidFill>
                  <a:srgbClr val="045C75"/>
                </a:solidFill>
              </a:rPr>
              <a:pPr eaLnBrk="1" hangingPunct="1"/>
              <a:t>6</a:t>
            </a:fld>
            <a:endParaRPr lang="en-US">
              <a:solidFill>
                <a:srgbClr val="045C75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Epidemiology 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nstantia" charset="0"/>
              </a:rPr>
              <a:t>Incidence varies blacks &gt; whites</a:t>
            </a:r>
          </a:p>
          <a:p>
            <a:pPr eaLnBrk="1" hangingPunct="1"/>
            <a:endParaRPr lang="en-US">
              <a:latin typeface="Constantia" charset="0"/>
            </a:endParaRPr>
          </a:p>
          <a:p>
            <a:pPr eaLnBrk="1" hangingPunct="1"/>
            <a:r>
              <a:rPr lang="en-US">
                <a:latin typeface="Constantia" charset="0"/>
              </a:rPr>
              <a:t>Predominantly in the </a:t>
            </a:r>
            <a:r>
              <a:rPr lang="en-US" b="1" u="sng">
                <a:latin typeface="Constantia" charset="0"/>
              </a:rPr>
              <a:t>young (50% &lt;10</a:t>
            </a:r>
            <a:r>
              <a:rPr lang="en-US">
                <a:latin typeface="Constantia" charset="0"/>
              </a:rPr>
              <a:t>)</a:t>
            </a:r>
          </a:p>
          <a:p>
            <a:pPr eaLnBrk="1" hangingPunct="1">
              <a:buFont typeface="Wingdings 2" charset="0"/>
              <a:buNone/>
            </a:pPr>
            <a:endParaRPr lang="en-US">
              <a:latin typeface="Constantia" charset="0"/>
            </a:endParaRPr>
          </a:p>
          <a:p>
            <a:pPr eaLnBrk="1" hangingPunct="1"/>
            <a:r>
              <a:rPr lang="en-US">
                <a:latin typeface="Constantia" charset="0"/>
              </a:rPr>
              <a:t>Abscess in 4-8% (20% with HIV)</a:t>
            </a:r>
          </a:p>
          <a:p>
            <a:pPr eaLnBrk="1" hangingPunct="1"/>
            <a:endParaRPr lang="en-US">
              <a:latin typeface="Constantia" charset="0"/>
            </a:endParaRPr>
          </a:p>
          <a:p>
            <a:pPr eaLnBrk="1" hangingPunct="1"/>
            <a:endParaRPr lang="en-US">
              <a:latin typeface="Constantia" charset="0"/>
            </a:endParaRPr>
          </a:p>
          <a:p>
            <a:pPr eaLnBrk="1" hangingPunct="1"/>
            <a:endParaRPr lang="en-US">
              <a:latin typeface="Constantia" charset="0"/>
            </a:endParaRPr>
          </a:p>
        </p:txBody>
      </p:sp>
      <p:sp>
        <p:nvSpPr>
          <p:cNvPr id="15363" name="Date Placeholder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3/11/2010</a:t>
            </a:r>
            <a:endParaRPr lang="en-IN"/>
          </a:p>
        </p:txBody>
      </p:sp>
      <p:sp>
        <p:nvSpPr>
          <p:cNvPr id="15364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3643313" y="6408738"/>
            <a:ext cx="3087687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IN"/>
              <a:t>CNS tuberculosis imaging and surgery</a:t>
            </a:r>
          </a:p>
        </p:txBody>
      </p:sp>
      <p:sp>
        <p:nvSpPr>
          <p:cNvPr id="11270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302DF31-7F5B-E947-86C5-279D9B0028D8}" type="slidenum">
              <a:rPr lang="en-US">
                <a:solidFill>
                  <a:srgbClr val="045C75"/>
                </a:solidFill>
              </a:rPr>
              <a:pPr eaLnBrk="1" hangingPunct="1"/>
              <a:t>7</a:t>
            </a:fld>
            <a:endParaRPr lang="en-US">
              <a:solidFill>
                <a:srgbClr val="045C75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Pathology 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nstantia" charset="0"/>
              </a:rPr>
              <a:t>Immature lesions – multiple tubercles in oedematous brain</a:t>
            </a:r>
          </a:p>
          <a:p>
            <a:pPr eaLnBrk="1" hangingPunct="1"/>
            <a:endParaRPr lang="en-US">
              <a:latin typeface="Constantia" charset="0"/>
            </a:endParaRPr>
          </a:p>
          <a:p>
            <a:pPr eaLnBrk="1" hangingPunct="1"/>
            <a:r>
              <a:rPr lang="en-US">
                <a:latin typeface="Constantia" charset="0"/>
              </a:rPr>
              <a:t>Mature: avascular mass, nodular extensions, yellowish gritty casseous areas</a:t>
            </a:r>
          </a:p>
          <a:p>
            <a:pPr eaLnBrk="1" hangingPunct="1"/>
            <a:endParaRPr lang="en-US">
              <a:latin typeface="Constantia" charset="0"/>
            </a:endParaRPr>
          </a:p>
          <a:p>
            <a:pPr eaLnBrk="1" hangingPunct="1"/>
            <a:r>
              <a:rPr lang="en-US">
                <a:latin typeface="Constantia" charset="0"/>
              </a:rPr>
              <a:t>60% attached to dura</a:t>
            </a:r>
          </a:p>
          <a:p>
            <a:pPr eaLnBrk="1" hangingPunct="1"/>
            <a:endParaRPr lang="en-US">
              <a:latin typeface="Constantia" charset="0"/>
            </a:endParaRPr>
          </a:p>
        </p:txBody>
      </p:sp>
      <p:sp>
        <p:nvSpPr>
          <p:cNvPr id="16387" name="Date Placeholder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3/11/2010</a:t>
            </a:r>
            <a:endParaRPr lang="en-IN"/>
          </a:p>
        </p:txBody>
      </p:sp>
      <p:sp>
        <p:nvSpPr>
          <p:cNvPr id="16388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3429000" y="6408738"/>
            <a:ext cx="33020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IN"/>
              <a:t>CNS tuberculosis imaging and surgery</a:t>
            </a:r>
          </a:p>
        </p:txBody>
      </p:sp>
      <p:sp>
        <p:nvSpPr>
          <p:cNvPr id="12294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AA39D99-108D-934C-B81B-58BAFD836B13}" type="slidenum">
              <a:rPr lang="en-US">
                <a:solidFill>
                  <a:srgbClr val="045C75"/>
                </a:solidFill>
              </a:rPr>
              <a:pPr eaLnBrk="1" hangingPunct="1"/>
              <a:t>8</a:t>
            </a:fld>
            <a:endParaRPr lang="en-US">
              <a:solidFill>
                <a:srgbClr val="045C75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Pathology (parrenchymal)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nstantia" charset="0"/>
              </a:rPr>
              <a:t>Can be present anywhere </a:t>
            </a:r>
          </a:p>
          <a:p>
            <a:pPr eaLnBrk="1" hangingPunct="1"/>
            <a:endParaRPr lang="en-US">
              <a:latin typeface="Constantia" charset="0"/>
            </a:endParaRPr>
          </a:p>
          <a:p>
            <a:pPr eaLnBrk="1" hangingPunct="1"/>
            <a:r>
              <a:rPr lang="en-US">
                <a:latin typeface="Constantia" charset="0"/>
              </a:rPr>
              <a:t>Cerebellum in children</a:t>
            </a:r>
          </a:p>
          <a:p>
            <a:pPr eaLnBrk="1" hangingPunct="1"/>
            <a:endParaRPr lang="en-US">
              <a:latin typeface="Constantia" charset="0"/>
            </a:endParaRPr>
          </a:p>
          <a:p>
            <a:pPr eaLnBrk="1" hangingPunct="1"/>
            <a:r>
              <a:rPr lang="en-US">
                <a:latin typeface="Constantia" charset="0"/>
              </a:rPr>
              <a:t>Cerebral hemisphere and basal ganglia commoner in adults</a:t>
            </a:r>
          </a:p>
          <a:p>
            <a:pPr eaLnBrk="1" hangingPunct="1"/>
            <a:endParaRPr lang="en-US">
              <a:latin typeface="Constantia" charset="0"/>
            </a:endParaRPr>
          </a:p>
        </p:txBody>
      </p:sp>
      <p:sp>
        <p:nvSpPr>
          <p:cNvPr id="18435" name="Date Placeholder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3/11/2010</a:t>
            </a:r>
            <a:endParaRPr lang="en-IN"/>
          </a:p>
        </p:txBody>
      </p:sp>
      <p:sp>
        <p:nvSpPr>
          <p:cNvPr id="18436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3571875" y="6408738"/>
            <a:ext cx="3159125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IN"/>
              <a:t>CNS tuberculosis imaging and surgery</a:t>
            </a:r>
          </a:p>
        </p:txBody>
      </p:sp>
      <p:sp>
        <p:nvSpPr>
          <p:cNvPr id="13318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8686BE4-A79E-BB44-883A-977E85930AD4}" type="slidenum">
              <a:rPr lang="en-US">
                <a:solidFill>
                  <a:srgbClr val="045C75"/>
                </a:solidFill>
              </a:rPr>
              <a:pPr eaLnBrk="1" hangingPunct="1"/>
              <a:t>9</a:t>
            </a:fld>
            <a:endParaRPr lang="en-US">
              <a:solidFill>
                <a:srgbClr val="045C75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1223</TotalTime>
  <Words>2088</Words>
  <Application>Microsoft Macintosh PowerPoint</Application>
  <PresentationFormat>On-screen Show (4:3)</PresentationFormat>
  <Paragraphs>437</Paragraphs>
  <Slides>49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Flow</vt:lpstr>
      <vt:lpstr>PowerPoint Presentation</vt:lpstr>
      <vt:lpstr>Tuberculosis </vt:lpstr>
      <vt:lpstr>Tuberculosis </vt:lpstr>
      <vt:lpstr>Mycobacterium tuberculosis</vt:lpstr>
      <vt:lpstr>Pathogenesis </vt:lpstr>
      <vt:lpstr>CNS tuberculosis</vt:lpstr>
      <vt:lpstr>Epidemiology </vt:lpstr>
      <vt:lpstr>Pathology </vt:lpstr>
      <vt:lpstr>Pathology (parrenchymal)</vt:lpstr>
      <vt:lpstr>Pathology (tuberculoma)</vt:lpstr>
      <vt:lpstr>Pathology (tuberculoma)</vt:lpstr>
      <vt:lpstr>Pathology (meningeal)</vt:lpstr>
      <vt:lpstr>Diagnosis </vt:lpstr>
      <vt:lpstr>Imaging </vt:lpstr>
      <vt:lpstr>Imaging </vt:lpstr>
      <vt:lpstr>Imaging (CT tuberculoma)</vt:lpstr>
      <vt:lpstr>PowerPoint Presentation</vt:lpstr>
      <vt:lpstr>PowerPoint Presentation</vt:lpstr>
      <vt:lpstr>Imaging (MRI tuberculoma)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Imaging (meningitis)</vt:lpstr>
      <vt:lpstr>Imaging (CT meningitis)</vt:lpstr>
      <vt:lpstr>Imaging (MRI meningitis)</vt:lpstr>
      <vt:lpstr>PowerPoint Presentation</vt:lpstr>
      <vt:lpstr>PowerPoint Presentation</vt:lpstr>
      <vt:lpstr>PowerPoint Presentation</vt:lpstr>
      <vt:lpstr>PowerPoint Presentation</vt:lpstr>
      <vt:lpstr>Tuberculous pachymeningitis</vt:lpstr>
      <vt:lpstr>Management </vt:lpstr>
      <vt:lpstr>Medical therapy</vt:lpstr>
      <vt:lpstr>WHO recommendations </vt:lpstr>
      <vt:lpstr>Duration of treatment</vt:lpstr>
      <vt:lpstr>Treatment </vt:lpstr>
      <vt:lpstr>Medical management</vt:lpstr>
      <vt:lpstr>Resistant tuberculosis</vt:lpstr>
      <vt:lpstr>PowerPoint Presentation</vt:lpstr>
      <vt:lpstr>Surgery </vt:lpstr>
      <vt:lpstr>Surgical management</vt:lpstr>
      <vt:lpstr>Surgery principles</vt:lpstr>
      <vt:lpstr>PowerPoint Presentation</vt:lpstr>
      <vt:lpstr>PowerPoint Presentation</vt:lpstr>
      <vt:lpstr>Hydrocephalus </vt:lpstr>
      <vt:lpstr>PowerPoint Presentation</vt:lpstr>
      <vt:lpstr>AIIMS DATA (1975-1992)</vt:lpstr>
      <vt:lpstr>Thank you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Ajay</dc:creator>
  <cp:lastModifiedBy>apple</cp:lastModifiedBy>
  <cp:revision>25</cp:revision>
  <dcterms:created xsi:type="dcterms:W3CDTF">2010-10-30T14:05:01Z</dcterms:created>
  <dcterms:modified xsi:type="dcterms:W3CDTF">2013-12-18T13:07:36Z</dcterms:modified>
</cp:coreProperties>
</file>